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08" r:id="rId3"/>
    <p:sldId id="334" r:id="rId4"/>
    <p:sldId id="309" r:id="rId5"/>
    <p:sldId id="319" r:id="rId6"/>
    <p:sldId id="321" r:id="rId7"/>
    <p:sldId id="325" r:id="rId8"/>
    <p:sldId id="323" r:id="rId9"/>
    <p:sldId id="336" r:id="rId10"/>
    <p:sldId id="314" r:id="rId11"/>
    <p:sldId id="322" r:id="rId12"/>
    <p:sldId id="333" r:id="rId13"/>
    <p:sldId id="315" r:id="rId14"/>
    <p:sldId id="306" r:id="rId15"/>
    <p:sldId id="307" r:id="rId16"/>
    <p:sldId id="332" r:id="rId17"/>
    <p:sldId id="324" r:id="rId18"/>
    <p:sldId id="389" r:id="rId19"/>
    <p:sldId id="391" r:id="rId20"/>
    <p:sldId id="392" r:id="rId21"/>
    <p:sldId id="393" r:id="rId22"/>
    <p:sldId id="406" r:id="rId23"/>
    <p:sldId id="395" r:id="rId24"/>
    <p:sldId id="396" r:id="rId25"/>
    <p:sldId id="397" r:id="rId26"/>
    <p:sldId id="399" r:id="rId27"/>
    <p:sldId id="407" r:id="rId28"/>
    <p:sldId id="400" r:id="rId29"/>
    <p:sldId id="401" r:id="rId30"/>
    <p:sldId id="402" r:id="rId31"/>
    <p:sldId id="403" r:id="rId32"/>
    <p:sldId id="404" r:id="rId33"/>
    <p:sldId id="390" r:id="rId34"/>
    <p:sldId id="337" r:id="rId35"/>
    <p:sldId id="338" r:id="rId36"/>
    <p:sldId id="339" r:id="rId37"/>
    <p:sldId id="340" r:id="rId38"/>
    <p:sldId id="341" r:id="rId39"/>
    <p:sldId id="343" r:id="rId40"/>
    <p:sldId id="342" r:id="rId41"/>
    <p:sldId id="361" r:id="rId42"/>
    <p:sldId id="346" r:id="rId43"/>
    <p:sldId id="347" r:id="rId44"/>
    <p:sldId id="348" r:id="rId45"/>
    <p:sldId id="379" r:id="rId46"/>
    <p:sldId id="380" r:id="rId47"/>
    <p:sldId id="381" r:id="rId48"/>
    <p:sldId id="382" r:id="rId49"/>
    <p:sldId id="383" r:id="rId50"/>
    <p:sldId id="384" r:id="rId51"/>
    <p:sldId id="349" r:id="rId52"/>
    <p:sldId id="350" r:id="rId53"/>
    <p:sldId id="351" r:id="rId54"/>
    <p:sldId id="385" r:id="rId55"/>
    <p:sldId id="386" r:id="rId56"/>
    <p:sldId id="387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62" r:id="rId65"/>
    <p:sldId id="363" r:id="rId66"/>
    <p:sldId id="364" r:id="rId67"/>
    <p:sldId id="371" r:id="rId68"/>
    <p:sldId id="372" r:id="rId69"/>
    <p:sldId id="369" r:id="rId70"/>
    <p:sldId id="374" r:id="rId71"/>
    <p:sldId id="388" r:id="rId72"/>
    <p:sldId id="316" r:id="rId73"/>
    <p:sldId id="331" r:id="rId74"/>
    <p:sldId id="326" r:id="rId75"/>
    <p:sldId id="329" r:id="rId76"/>
    <p:sldId id="327" r:id="rId77"/>
    <p:sldId id="312" r:id="rId78"/>
    <p:sldId id="313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57575"/>
    <a:srgbClr val="9D9D9D"/>
    <a:srgbClr val="3B7CFF"/>
    <a:srgbClr val="454545"/>
    <a:srgbClr val="3366FF"/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6" autoAdjust="0"/>
    <p:restoredTop sz="94660"/>
  </p:normalViewPr>
  <p:slideViewPr>
    <p:cSldViewPr snapToGrid="0">
      <p:cViewPr varScale="1">
        <p:scale>
          <a:sx n="87" d="100"/>
          <a:sy n="87" d="100"/>
        </p:scale>
        <p:origin x="-619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5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7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6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2602-DF05-4530-BFBF-EAF249EC2833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5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09557" y="4277779"/>
            <a:ext cx="4925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</a:t>
            </a:r>
            <a:r>
              <a:rPr lang="en-US" altLang="ko-KR" sz="5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ouHyoo</a:t>
            </a:r>
            <a:endParaRPr lang="en-US" altLang="ko-KR" sz="5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by.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Team_Youhyoo</a:t>
            </a:r>
            <a:endParaRPr lang="ko-KR" altLang="en-US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9557" y="4235576"/>
            <a:ext cx="982961" cy="1446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55472" y="4235576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조건별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펜션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검색 포탈</a:t>
            </a:r>
            <a:endParaRPr lang="ko-KR" altLang="en-US" sz="3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15615"/>
              </p:ext>
            </p:extLst>
          </p:nvPr>
        </p:nvGraphicFramePr>
        <p:xfrm>
          <a:off x="3095569" y="2562514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266"/>
                <a:gridCol w="57827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구 분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항 목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O/S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Microsoft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Window 7 Professional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Development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Eclipse Luna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Database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MySQL 5.5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Language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HTML, CSS, Java,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JSP,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Javascript</a:t>
                      </a:r>
                      <a:endParaRPr lang="en-US" altLang="ko-KR" baseline="0" dirty="0" smtClean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Web Application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Server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Tomcat 7.0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Java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Version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build 1.7.0_79-b15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Teamwork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Git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2.8.1,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SourceTree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1.8.3.0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072851" y="885418"/>
            <a:ext cx="223490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268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/>
          <p:cNvSpPr/>
          <p:nvPr/>
        </p:nvSpPr>
        <p:spPr>
          <a:xfrm>
            <a:off x="4476305" y="345409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765573" y="273605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051399" y="3441479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26" y="2924847"/>
            <a:ext cx="1065323" cy="1185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22" y="3597900"/>
            <a:ext cx="1244252" cy="12753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54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66245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56761" y="1913094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82841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681374" y="2651859"/>
            <a:ext cx="1627084" cy="1627082"/>
            <a:chOff x="2682841" y="1654629"/>
            <a:chExt cx="1627084" cy="1627082"/>
          </a:xfrm>
        </p:grpSpPr>
        <p:sp>
          <p:nvSpPr>
            <p:cNvPr id="23" name="타원 22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381220" y="3379237"/>
            <a:ext cx="1627084" cy="1627082"/>
            <a:chOff x="2682841" y="1654629"/>
            <a:chExt cx="1627084" cy="1627082"/>
          </a:xfrm>
        </p:grpSpPr>
        <p:sp>
          <p:nvSpPr>
            <p:cNvPr id="29" name="타원 2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170641" y="2640472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83522" y="264047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28" y="3616888"/>
            <a:ext cx="1128820" cy="125637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67202" y="3379237"/>
            <a:ext cx="1627084" cy="1627082"/>
            <a:chOff x="2682841" y="1654629"/>
            <a:chExt cx="1627084" cy="1627082"/>
          </a:xfrm>
        </p:grpSpPr>
        <p:sp>
          <p:nvSpPr>
            <p:cNvPr id="26" name="타원 25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2932" y="885418"/>
            <a:ext cx="486703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소개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 업무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496385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682845" y="4723564"/>
            <a:ext cx="1627080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잔여객실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즉시할인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 페이지 담당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5196754" y="488535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476305" y="5471597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유휴에 질문하기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펜션에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질문하기 담담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780741" y="488535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060292" y="5465274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팬션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사진 보기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한번에 검색기능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리뷰 게시판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담당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71191" y="4723564"/>
            <a:ext cx="1440898" cy="9541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지도에서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지역별 검색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결제 기능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디테일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</a:t>
            </a:r>
            <a:endParaRPr lang="ko-KR" altLang="en-US" sz="1400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0516687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796238" y="4727396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 및 유저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관리 파트 담당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89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847348" y="2875002"/>
            <a:ext cx="4743606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774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847357" y="3361586"/>
            <a:ext cx="4685898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7373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6641420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124907" y="2999053"/>
            <a:ext cx="49746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392689" y="298007"/>
            <a:ext cx="636053" cy="640626"/>
            <a:chOff x="4989043" y="741218"/>
            <a:chExt cx="636053" cy="640626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13" name="직사각형 112"/>
            <p:cNvSpPr/>
            <p:nvPr/>
          </p:nvSpPr>
          <p:spPr>
            <a:xfrm>
              <a:off x="5134256" y="1166400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Index</a:t>
              </a:r>
              <a:endParaRPr lang="ko-KR" altLang="en-US" sz="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239632" y="4580186"/>
            <a:ext cx="1567607" cy="1181448"/>
            <a:chOff x="4167775" y="920857"/>
            <a:chExt cx="1567607" cy="1181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282740" y="1394419"/>
              <a:ext cx="1452642" cy="7078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104294" y="700279"/>
            <a:ext cx="769311" cy="935227"/>
            <a:chOff x="4167775" y="920857"/>
            <a:chExt cx="769311" cy="935227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4" name="직사각형 153"/>
            <p:cNvSpPr/>
            <p:nvPr/>
          </p:nvSpPr>
          <p:spPr>
            <a:xfrm>
              <a:off x="4282740" y="1394419"/>
              <a:ext cx="654346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</a:t>
              </a:r>
              <a:endParaRPr lang="ko-KR" altLang="en-US" sz="8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2511834" y="4580186"/>
            <a:ext cx="734045" cy="689006"/>
            <a:chOff x="4167775" y="920857"/>
            <a:chExt cx="734045" cy="689006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8" name="직사각형 15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2464209" y="2466149"/>
            <a:ext cx="955050" cy="640626"/>
            <a:chOff x="4989043" y="741218"/>
            <a:chExt cx="955050" cy="640626"/>
          </a:xfrm>
        </p:grpSpPr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61" name="직사각형 160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S_Location</a:t>
              </a:r>
              <a:endParaRPr lang="ko-KR" altLang="en-US" sz="800" dirty="0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015112" y="4580186"/>
            <a:ext cx="734045" cy="689006"/>
            <a:chOff x="4167775" y="920857"/>
            <a:chExt cx="734045" cy="689006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68" name="직사각형 16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5564797" y="4580186"/>
            <a:ext cx="734045" cy="689006"/>
            <a:chOff x="4167775" y="920857"/>
            <a:chExt cx="734045" cy="689006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74" name="직사각형 173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5526697" y="2466149"/>
            <a:ext cx="826810" cy="640626"/>
            <a:chOff x="4989043" y="741218"/>
            <a:chExt cx="826810" cy="640626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7" name="직사각형 176"/>
            <p:cNvSpPr/>
            <p:nvPr/>
          </p:nvSpPr>
          <p:spPr>
            <a:xfrm>
              <a:off x="5134256" y="1166400"/>
              <a:ext cx="68159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S_OnMap</a:t>
              </a:r>
              <a:endParaRPr lang="ko-KR" altLang="en-US" sz="800" dirty="0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144382" y="2466149"/>
            <a:ext cx="955050" cy="640626"/>
            <a:chOff x="4989043" y="741218"/>
            <a:chExt cx="955050" cy="640626"/>
          </a:xfrm>
        </p:grpSpPr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89" name="직사각형 188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S_OneShot</a:t>
              </a:r>
              <a:endParaRPr lang="ko-KR" altLang="en-US" sz="800" dirty="0"/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2645849" y="1860016"/>
            <a:ext cx="471636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887326" y="900151"/>
            <a:ext cx="0" cy="9737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68395" y="185813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7343722" y="1876590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161720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673305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3593863" y="5984340"/>
            <a:ext cx="552727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5090308" y="2991105"/>
            <a:ext cx="0" cy="29932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593863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114161" y="3005907"/>
            <a:ext cx="0" cy="29784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82390" y="2999053"/>
            <a:ext cx="2114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4757499" y="2999053"/>
            <a:ext cx="351859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8089907" y="3005907"/>
            <a:ext cx="103123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4138250" y="5984340"/>
            <a:ext cx="0" cy="86860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838206" y="1590908"/>
            <a:ext cx="0" cy="463723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6887326" y="1590908"/>
            <a:ext cx="29612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9839470" y="6228146"/>
            <a:ext cx="0" cy="62479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V="1">
            <a:off x="4401517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5935549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V="1">
            <a:off x="7584425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flipV="1">
            <a:off x="2885422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4859858" y="1305570"/>
            <a:ext cx="1781562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 flipV="1">
            <a:off x="6623784" y="938634"/>
            <a:ext cx="0" cy="36583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/>
          <p:cNvSpPr/>
          <p:nvPr/>
        </p:nvSpPr>
        <p:spPr>
          <a:xfrm>
            <a:off x="5782989" y="990921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3977012" y="2466149"/>
            <a:ext cx="961462" cy="640626"/>
            <a:chOff x="4989043" y="741218"/>
            <a:chExt cx="961462" cy="640626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1" name="직사각형 170"/>
            <p:cNvSpPr/>
            <p:nvPr/>
          </p:nvSpPr>
          <p:spPr>
            <a:xfrm>
              <a:off x="5134256" y="1166400"/>
              <a:ext cx="81624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S_Discount</a:t>
              </a:r>
              <a:endParaRPr lang="ko-KR" altLang="en-US" sz="800" dirty="0"/>
            </a:p>
          </p:txBody>
        </p:sp>
      </p:grpSp>
      <p:sp>
        <p:nvSpPr>
          <p:cNvPr id="218" name="직사각형 217"/>
          <p:cNvSpPr/>
          <p:nvPr/>
        </p:nvSpPr>
        <p:spPr>
          <a:xfrm>
            <a:off x="219554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19" name="직사각형 218"/>
          <p:cNvSpPr/>
          <p:nvPr/>
        </p:nvSpPr>
        <p:spPr>
          <a:xfrm>
            <a:off x="3746448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0" name="직사각형 219"/>
          <p:cNvSpPr/>
          <p:nvPr/>
        </p:nvSpPr>
        <p:spPr>
          <a:xfrm>
            <a:off x="5258033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2" name="직사각형 221"/>
          <p:cNvSpPr/>
          <p:nvPr/>
        </p:nvSpPr>
        <p:spPr>
          <a:xfrm>
            <a:off x="690692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548621" y="468094"/>
            <a:ext cx="114923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548621" y="957656"/>
            <a:ext cx="1149233" cy="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257693" y="314206"/>
            <a:ext cx="1175322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페이지의 흐름</a:t>
            </a:r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9264105" y="810099"/>
            <a:ext cx="116891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데이터의 흐름</a:t>
            </a:r>
            <a:endParaRPr lang="ko-KR" alt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0710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직선 화살표 연결선 153"/>
          <p:cNvCxnSpPr/>
          <p:nvPr/>
        </p:nvCxnSpPr>
        <p:spPr>
          <a:xfrm flipH="1">
            <a:off x="4232897" y="1625999"/>
            <a:ext cx="78581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V="1">
            <a:off x="4246565" y="1911476"/>
            <a:ext cx="0" cy="196964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78"/>
          <p:cNvSpPr/>
          <p:nvPr/>
        </p:nvSpPr>
        <p:spPr>
          <a:xfrm>
            <a:off x="8639658" y="2523108"/>
            <a:ext cx="441694" cy="220847"/>
          </a:xfrm>
          <a:custGeom>
            <a:avLst/>
            <a:gdLst>
              <a:gd name="connsiteX0" fmla="*/ 0 w 441694"/>
              <a:gd name="connsiteY0" fmla="*/ 220847 h 441694"/>
              <a:gd name="connsiteX1" fmla="*/ 220847 w 441694"/>
              <a:gd name="connsiteY1" fmla="*/ 0 h 441694"/>
              <a:gd name="connsiteX2" fmla="*/ 441694 w 441694"/>
              <a:gd name="connsiteY2" fmla="*/ 220847 h 441694"/>
              <a:gd name="connsiteX3" fmla="*/ 220847 w 441694"/>
              <a:gd name="connsiteY3" fmla="*/ 441694 h 441694"/>
              <a:gd name="connsiteX4" fmla="*/ 0 w 441694"/>
              <a:gd name="connsiteY4" fmla="*/ 220847 h 441694"/>
              <a:gd name="connsiteX0" fmla="*/ 0 w 441694"/>
              <a:gd name="connsiteY0" fmla="*/ 220847 h 220847"/>
              <a:gd name="connsiteX1" fmla="*/ 220847 w 441694"/>
              <a:gd name="connsiteY1" fmla="*/ 0 h 220847"/>
              <a:gd name="connsiteX2" fmla="*/ 441694 w 441694"/>
              <a:gd name="connsiteY2" fmla="*/ 220847 h 220847"/>
              <a:gd name="connsiteX3" fmla="*/ 0 w 441694"/>
              <a:gd name="connsiteY3" fmla="*/ 220847 h 2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94" h="220847">
                <a:moveTo>
                  <a:pt x="0" y="220847"/>
                </a:moveTo>
                <a:cubicBezTo>
                  <a:pt x="0" y="98877"/>
                  <a:pt x="98877" y="0"/>
                  <a:pt x="220847" y="0"/>
                </a:cubicBezTo>
                <a:cubicBezTo>
                  <a:pt x="342817" y="0"/>
                  <a:pt x="441694" y="98877"/>
                  <a:pt x="441694" y="220847"/>
                </a:cubicBezTo>
                <a:cubicBezTo>
                  <a:pt x="404886" y="257655"/>
                  <a:pt x="36808" y="257655"/>
                  <a:pt x="0" y="220847"/>
                </a:cubicBezTo>
                <a:close/>
              </a:path>
            </a:pathLst>
          </a:cu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8567135" y="2728715"/>
            <a:ext cx="586740" cy="297180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8872347" y="1988491"/>
            <a:ext cx="0" cy="995798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8628919" y="1398437"/>
            <a:ext cx="623229" cy="640626"/>
            <a:chOff x="4989043" y="741218"/>
            <a:chExt cx="623229" cy="640626"/>
          </a:xfrm>
        </p:grpSpPr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0" name="직사각형 129"/>
            <p:cNvSpPr/>
            <p:nvPr/>
          </p:nvSpPr>
          <p:spPr>
            <a:xfrm>
              <a:off x="5134256" y="1166400"/>
              <a:ext cx="47801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</a:t>
              </a:r>
              <a:endParaRPr lang="ko-KR" altLang="en-US" sz="800" dirty="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8638444" y="2997351"/>
            <a:ext cx="951844" cy="640626"/>
            <a:chOff x="4989043" y="741218"/>
            <a:chExt cx="951844" cy="64062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6" name="직사각형 135"/>
            <p:cNvSpPr/>
            <p:nvPr/>
          </p:nvSpPr>
          <p:spPr>
            <a:xfrm>
              <a:off x="5134256" y="1166400"/>
              <a:ext cx="806631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Login_Proc</a:t>
              </a:r>
              <a:endParaRPr lang="ko-KR" altLang="en-US" sz="800" dirty="0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8667019" y="4391025"/>
            <a:ext cx="581284" cy="689006"/>
            <a:chOff x="4167775" y="920857"/>
            <a:chExt cx="581284" cy="689006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1" name="직사각형 150"/>
            <p:cNvSpPr/>
            <p:nvPr/>
          </p:nvSpPr>
          <p:spPr>
            <a:xfrm>
              <a:off x="4282740" y="1394419"/>
              <a:ext cx="4395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</a:t>
              </a:r>
              <a:endParaRPr lang="ko-KR" altLang="en-US" sz="8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869475" y="1398437"/>
            <a:ext cx="551093" cy="640626"/>
            <a:chOff x="4989043" y="741218"/>
            <a:chExt cx="551093" cy="640626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5134256" y="1166400"/>
              <a:ext cx="4058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Join</a:t>
              </a:r>
              <a:endParaRPr lang="ko-KR" altLang="en-US" sz="8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899690" y="1398437"/>
            <a:ext cx="955050" cy="640626"/>
            <a:chOff x="4989043" y="741218"/>
            <a:chExt cx="955050" cy="6406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69150" y="1398437"/>
            <a:ext cx="749866" cy="640626"/>
            <a:chOff x="4989043" y="741218"/>
            <a:chExt cx="749866" cy="64062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5134256" y="1166400"/>
              <a:ext cx="604653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Mypage</a:t>
              </a:r>
              <a:endParaRPr lang="ko-KR" altLang="en-US" sz="8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528663" y="5798533"/>
            <a:ext cx="698570" cy="640626"/>
            <a:chOff x="4989043" y="741218"/>
            <a:chExt cx="698570" cy="64062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5134256" y="1166400"/>
              <a:ext cx="55335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Modify</a:t>
              </a:r>
              <a:endParaRPr lang="ko-KR" altLang="en-US" sz="8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265863" y="2341684"/>
            <a:ext cx="993732" cy="935227"/>
            <a:chOff x="4167775" y="920857"/>
            <a:chExt cx="993732" cy="93522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4282740" y="1394419"/>
              <a:ext cx="878767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User, 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Q_Youhyoo, 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Wishlist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079700" y="5984811"/>
            <a:ext cx="939020" cy="640626"/>
            <a:chOff x="4989043" y="741218"/>
            <a:chExt cx="939020" cy="640626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5134256" y="1166400"/>
              <a:ext cx="79380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Withdrawal</a:t>
              </a:r>
              <a:endParaRPr lang="ko-KR" altLang="en-US" sz="8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0892826" y="4881515"/>
            <a:ext cx="924802" cy="689006"/>
            <a:chOff x="4167775" y="920857"/>
            <a:chExt cx="924802" cy="689006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>
              <a:off x="4282740" y="1394419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554400" y="1398437"/>
            <a:ext cx="897342" cy="640626"/>
            <a:chOff x="4989043" y="741218"/>
            <a:chExt cx="897342" cy="640626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5134256" y="1166400"/>
              <a:ext cx="75212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DetailView</a:t>
              </a:r>
              <a:endParaRPr lang="ko-KR" altLang="en-US" sz="800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618330" y="4494622"/>
            <a:ext cx="913372" cy="640626"/>
            <a:chOff x="4989043" y="741218"/>
            <a:chExt cx="913372" cy="640626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81" name="직사각형 80"/>
            <p:cNvSpPr/>
            <p:nvPr/>
          </p:nvSpPr>
          <p:spPr>
            <a:xfrm>
              <a:off x="5134256" y="1166400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232897" y="4494622"/>
            <a:ext cx="719409" cy="640626"/>
            <a:chOff x="4989043" y="741218"/>
            <a:chExt cx="719409" cy="640626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5134256" y="1166400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697502" y="4494622"/>
            <a:ext cx="531857" cy="640626"/>
            <a:chOff x="4989043" y="741218"/>
            <a:chExt cx="531857" cy="640626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5134256" y="1166400"/>
              <a:ext cx="3866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Pay</a:t>
              </a:r>
              <a:endParaRPr lang="ko-KR" altLang="en-US" sz="80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434785" y="2083635"/>
            <a:ext cx="1567607" cy="1550780"/>
            <a:chOff x="4167775" y="920857"/>
            <a:chExt cx="1567607" cy="1550780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4282740" y="1394419"/>
              <a:ext cx="1452642" cy="10772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Review, </a:t>
              </a:r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Order_Room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Order_User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697502" y="5857875"/>
            <a:ext cx="605805" cy="689006"/>
            <a:chOff x="4167775" y="920857"/>
            <a:chExt cx="605805" cy="689006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4282740" y="1394419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</a:t>
              </a:r>
              <a:endParaRPr lang="ko-KR" altLang="en-US" sz="8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618330" y="5857875"/>
            <a:ext cx="883124" cy="689006"/>
            <a:chOff x="4167775" y="920857"/>
            <a:chExt cx="883124" cy="689006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3" name="직사각형 102"/>
            <p:cNvSpPr/>
            <p:nvPr/>
          </p:nvSpPr>
          <p:spPr>
            <a:xfrm>
              <a:off x="4282740" y="1394419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232897" y="5857875"/>
            <a:ext cx="689161" cy="689006"/>
            <a:chOff x="4167775" y="920857"/>
            <a:chExt cx="689161" cy="689006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6" name="직사각형 105"/>
            <p:cNvSpPr/>
            <p:nvPr/>
          </p:nvSpPr>
          <p:spPr>
            <a:xfrm>
              <a:off x="4282740" y="1394419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cxnSp>
        <p:nvCxnSpPr>
          <p:cNvPr id="107" name="직선 화살표 연결선 106"/>
          <p:cNvCxnSpPr/>
          <p:nvPr/>
        </p:nvCxnSpPr>
        <p:spPr>
          <a:xfrm>
            <a:off x="3761670" y="0"/>
            <a:ext cx="0" cy="136207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422215" y="772817"/>
            <a:ext cx="37090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11118701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7433882" y="772817"/>
            <a:ext cx="0" cy="61724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8812232" y="763107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0041382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05593" y="2320335"/>
            <a:ext cx="111203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10217628" y="2019198"/>
            <a:ext cx="0" cy="31955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11181218" y="1998016"/>
            <a:ext cx="0" cy="72117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9115118" y="2053003"/>
            <a:ext cx="0" cy="285749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V="1">
            <a:off x="7850949" y="2053003"/>
            <a:ext cx="0" cy="1206826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7793799" y="1655855"/>
            <a:ext cx="96128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831899" y="2716015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9073203" y="2706490"/>
            <a:ext cx="2088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9439275" y="0"/>
            <a:ext cx="0" cy="76310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2810691" y="3864545"/>
            <a:ext cx="30433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>
            <a:off x="2829978" y="3881118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4395043" y="3854835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5840045" y="3881119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>
            <a:off x="7640348" y="2020001"/>
            <a:ext cx="0" cy="3778532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8109381" y="6320801"/>
            <a:ext cx="198479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V="1">
            <a:off x="7493528" y="2065703"/>
            <a:ext cx="0" cy="277876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 flipH="1">
            <a:off x="6164076" y="4844464"/>
            <a:ext cx="134850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2813269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>
            <a:off x="4469596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5917383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/>
          <p:cNvCxnSpPr/>
          <p:nvPr/>
        </p:nvCxnSpPr>
        <p:spPr>
          <a:xfrm flipV="1">
            <a:off x="9041715" y="3684945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8025044" y="6131287"/>
            <a:ext cx="85561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 flipV="1">
            <a:off x="8862822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>
            <a:off x="7822374" y="4881515"/>
            <a:ext cx="0" cy="92554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803324" y="4876468"/>
            <a:ext cx="2495550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9101777" y="6131287"/>
            <a:ext cx="1128715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0298874" y="4864587"/>
            <a:ext cx="0" cy="1085344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/>
          <p:nvPr/>
        </p:nvCxnSpPr>
        <p:spPr>
          <a:xfrm flipV="1">
            <a:off x="9101777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/>
          <p:nvPr/>
        </p:nvCxnSpPr>
        <p:spPr>
          <a:xfrm>
            <a:off x="11155425" y="3025895"/>
            <a:ext cx="0" cy="181856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11162168" y="3025895"/>
            <a:ext cx="25054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 flipV="1">
            <a:off x="11390293" y="2074958"/>
            <a:ext cx="0" cy="95093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639838" y="1675350"/>
            <a:ext cx="0" cy="503625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>
            <a:off x="2628936" y="1675350"/>
            <a:ext cx="912008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6485348" y="1801079"/>
            <a:ext cx="0" cy="597274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/>
          <p:cNvCxnSpPr/>
          <p:nvPr/>
        </p:nvCxnSpPr>
        <p:spPr>
          <a:xfrm>
            <a:off x="6465881" y="1801079"/>
            <a:ext cx="840557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직사각형 260"/>
          <p:cNvSpPr/>
          <p:nvPr/>
        </p:nvSpPr>
        <p:spPr>
          <a:xfrm>
            <a:off x="2748688" y="1803754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7" name="직사각형 266"/>
          <p:cNvSpPr/>
          <p:nvPr/>
        </p:nvSpPr>
        <p:spPr>
          <a:xfrm>
            <a:off x="6592523" y="1912279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9" name="직사각형 268"/>
          <p:cNvSpPr/>
          <p:nvPr/>
        </p:nvSpPr>
        <p:spPr>
          <a:xfrm>
            <a:off x="8274440" y="384531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0" name="직사각형 269"/>
          <p:cNvSpPr/>
          <p:nvPr/>
        </p:nvSpPr>
        <p:spPr>
          <a:xfrm>
            <a:off x="8252835" y="5770721"/>
            <a:ext cx="575799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update</a:t>
            </a:r>
            <a:endParaRPr lang="ko-KR" altLang="en-US" sz="800" dirty="0"/>
          </a:p>
        </p:txBody>
      </p:sp>
      <p:sp>
        <p:nvSpPr>
          <p:cNvPr id="271" name="직사각형 270"/>
          <p:cNvSpPr/>
          <p:nvPr/>
        </p:nvSpPr>
        <p:spPr>
          <a:xfrm>
            <a:off x="7897848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9" name="직사각형 278"/>
          <p:cNvSpPr/>
          <p:nvPr/>
        </p:nvSpPr>
        <p:spPr>
          <a:xfrm>
            <a:off x="9658825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80" name="직사각형 279"/>
          <p:cNvSpPr/>
          <p:nvPr/>
        </p:nvSpPr>
        <p:spPr>
          <a:xfrm>
            <a:off x="11292816" y="3919450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2" name="직사각형 281"/>
          <p:cNvSpPr/>
          <p:nvPr/>
        </p:nvSpPr>
        <p:spPr>
          <a:xfrm>
            <a:off x="4553532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3" name="직사각형 282"/>
          <p:cNvSpPr/>
          <p:nvPr/>
        </p:nvSpPr>
        <p:spPr>
          <a:xfrm>
            <a:off x="602649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4" name="직사각형 283"/>
          <p:cNvSpPr/>
          <p:nvPr/>
        </p:nvSpPr>
        <p:spPr>
          <a:xfrm>
            <a:off x="290084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5" name="직사각형 284"/>
          <p:cNvSpPr/>
          <p:nvPr/>
        </p:nvSpPr>
        <p:spPr>
          <a:xfrm>
            <a:off x="9276732" y="579382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delete</a:t>
            </a:r>
            <a:endParaRPr lang="ko-KR" altLang="en-US" sz="8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7851339" y="3236466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276732" y="4629416"/>
            <a:ext cx="817442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10079700" y="2066492"/>
            <a:ext cx="0" cy="255445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0159919" y="4186373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4888736" y="428269"/>
            <a:ext cx="971080" cy="640626"/>
            <a:chOff x="4989043" y="741218"/>
            <a:chExt cx="971080" cy="640626"/>
          </a:xfrm>
        </p:grpSpPr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40" name="직사각형 139"/>
            <p:cNvSpPr/>
            <p:nvPr/>
          </p:nvSpPr>
          <p:spPr>
            <a:xfrm>
              <a:off x="5134256" y="1166400"/>
              <a:ext cx="82586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DetailPhoto</a:t>
              </a:r>
              <a:endParaRPr lang="ko-KR" altLang="en-US" sz="8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88736" y="1266821"/>
            <a:ext cx="921388" cy="640626"/>
            <a:chOff x="5038200" y="1653669"/>
            <a:chExt cx="921388" cy="640626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200" y="1653669"/>
              <a:ext cx="524956" cy="524956"/>
            </a:xfrm>
            <a:prstGeom prst="rect">
              <a:avLst/>
            </a:prstGeom>
          </p:spPr>
        </p:pic>
        <p:sp>
          <p:nvSpPr>
            <p:cNvPr id="143" name="직사각형 142"/>
            <p:cNvSpPr/>
            <p:nvPr/>
          </p:nvSpPr>
          <p:spPr>
            <a:xfrm>
              <a:off x="5183413" y="2078851"/>
              <a:ext cx="776175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DetailIntro</a:t>
              </a:r>
              <a:endParaRPr lang="ko-KR" altLang="en-US" sz="800" dirty="0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4888736" y="2107289"/>
            <a:ext cx="1139396" cy="640626"/>
            <a:chOff x="4989043" y="741218"/>
            <a:chExt cx="1139396" cy="640626"/>
          </a:xfrm>
        </p:grpSpPr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53" name="직사각형 152"/>
            <p:cNvSpPr/>
            <p:nvPr/>
          </p:nvSpPr>
          <p:spPr>
            <a:xfrm>
              <a:off x="5134256" y="1166400"/>
              <a:ext cx="994183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Q_Pension.jsp</a:t>
              </a:r>
              <a:endParaRPr lang="ko-KR" altLang="en-US" sz="8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cxnSp>
        <p:nvCxnSpPr>
          <p:cNvPr id="155" name="직선 연결선 154"/>
          <p:cNvCxnSpPr/>
          <p:nvPr/>
        </p:nvCxnSpPr>
        <p:spPr>
          <a:xfrm>
            <a:off x="4662835" y="665853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4662835" y="2500974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V="1">
            <a:off x="4679957" y="665854"/>
            <a:ext cx="0" cy="261105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4888736" y="2939516"/>
            <a:ext cx="1200310" cy="640626"/>
            <a:chOff x="4989043" y="741218"/>
            <a:chExt cx="1200310" cy="640626"/>
          </a:xfrm>
        </p:grpSpPr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48" name="직사각형 147"/>
            <p:cNvSpPr/>
            <p:nvPr/>
          </p:nvSpPr>
          <p:spPr>
            <a:xfrm>
              <a:off x="5134256" y="1166400"/>
              <a:ext cx="105509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ReviewProc.jsp</a:t>
              </a:r>
              <a:endParaRPr lang="ko-KR" altLang="en-US" sz="8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cxnSp>
        <p:nvCxnSpPr>
          <p:cNvPr id="158" name="직선 연결선 157"/>
          <p:cNvCxnSpPr/>
          <p:nvPr/>
        </p:nvCxnSpPr>
        <p:spPr>
          <a:xfrm>
            <a:off x="4662835" y="3271657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7640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459430" y="3361586"/>
            <a:ext cx="5461752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ER-Diagram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330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그룹 317"/>
          <p:cNvGrpSpPr/>
          <p:nvPr/>
        </p:nvGrpSpPr>
        <p:grpSpPr>
          <a:xfrm rot="16200000">
            <a:off x="10037762" y="6067190"/>
            <a:ext cx="190342" cy="182504"/>
            <a:chOff x="9858405" y="5624217"/>
            <a:chExt cx="534718" cy="512701"/>
          </a:xfrm>
        </p:grpSpPr>
        <p:cxnSp>
          <p:nvCxnSpPr>
            <p:cNvPr id="319" name="직선 연결선 31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0" name="직선 연결선 339"/>
          <p:cNvCxnSpPr/>
          <p:nvPr/>
        </p:nvCxnSpPr>
        <p:spPr>
          <a:xfrm rot="10800000" flipV="1">
            <a:off x="10061792" y="604391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/>
          <p:cNvCxnSpPr/>
          <p:nvPr/>
        </p:nvCxnSpPr>
        <p:spPr>
          <a:xfrm rot="10800000" flipV="1">
            <a:off x="4141404" y="356755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8777122" y="5732126"/>
            <a:ext cx="20521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9300499" y="6154613"/>
            <a:ext cx="154098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/>
          <p:cNvGrpSpPr/>
          <p:nvPr/>
        </p:nvGrpSpPr>
        <p:grpSpPr>
          <a:xfrm rot="5400000">
            <a:off x="3440156" y="5870340"/>
            <a:ext cx="190342" cy="182504"/>
            <a:chOff x="9858405" y="5624217"/>
            <a:chExt cx="534718" cy="512701"/>
          </a:xfrm>
        </p:grpSpPr>
        <p:cxnSp>
          <p:nvCxnSpPr>
            <p:cNvPr id="219" name="직선 연결선 21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직선 연결선 215"/>
          <p:cNvCxnSpPr/>
          <p:nvPr/>
        </p:nvCxnSpPr>
        <p:spPr>
          <a:xfrm>
            <a:off x="2898823" y="5971760"/>
            <a:ext cx="1013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4059082" y="6170634"/>
            <a:ext cx="224692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2944088" y="5560118"/>
            <a:ext cx="114115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7696326" y="751483"/>
            <a:ext cx="11248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6626787" y="5136448"/>
            <a:ext cx="21209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그룹 296"/>
          <p:cNvGrpSpPr/>
          <p:nvPr/>
        </p:nvGrpSpPr>
        <p:grpSpPr>
          <a:xfrm rot="5400000">
            <a:off x="6677217" y="5042049"/>
            <a:ext cx="190342" cy="182504"/>
            <a:chOff x="9858405" y="5624217"/>
            <a:chExt cx="534718" cy="512701"/>
          </a:xfrm>
        </p:grpSpPr>
        <p:cxnSp>
          <p:nvCxnSpPr>
            <p:cNvPr id="298" name="직선 연결선 297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직선 연결선 299"/>
          <p:cNvCxnSpPr/>
          <p:nvPr/>
        </p:nvCxnSpPr>
        <p:spPr>
          <a:xfrm flipV="1">
            <a:off x="6863640" y="50228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 flipV="1">
            <a:off x="8477821" y="502283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/>
          <p:cNvSpPr/>
          <p:nvPr/>
        </p:nvSpPr>
        <p:spPr>
          <a:xfrm>
            <a:off x="4705890" y="25241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/>
          <p:cNvSpPr/>
          <p:nvPr/>
        </p:nvSpPr>
        <p:spPr>
          <a:xfrm>
            <a:off x="4493613" y="2646560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/>
          <p:cNvSpPr/>
          <p:nvPr/>
        </p:nvSpPr>
        <p:spPr>
          <a:xfrm>
            <a:off x="5585853" y="2326249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직사각형 337"/>
          <p:cNvSpPr/>
          <p:nvPr/>
        </p:nvSpPr>
        <p:spPr>
          <a:xfrm>
            <a:off x="5364480" y="2446112"/>
            <a:ext cx="458848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/>
          <p:cNvSpPr/>
          <p:nvPr/>
        </p:nvSpPr>
        <p:spPr>
          <a:xfrm>
            <a:off x="7125081" y="3423544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6814158" y="34236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6764221" y="3544968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4158" y="368653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7126003" y="368653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726155" y="3805472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 flipH="1">
            <a:off x="7783469" y="3120376"/>
            <a:ext cx="921619" cy="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9742715" y="1291149"/>
            <a:ext cx="0" cy="187779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8847400" y="3909283"/>
            <a:ext cx="264791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1495314" y="2679223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10646229" y="2100544"/>
            <a:ext cx="0" cy="14674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8896287" y="3550054"/>
            <a:ext cx="176082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47400" y="3169125"/>
            <a:ext cx="9062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8812109" y="739522"/>
            <a:ext cx="0" cy="166520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56960"/>
              </p:ext>
            </p:extLst>
          </p:nvPr>
        </p:nvGraphicFramePr>
        <p:xfrm>
          <a:off x="7308620" y="254982"/>
          <a:ext cx="757305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57305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Roomdetail_Around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ra_sea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ra_valley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ra_river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ra_mountain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ra_island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67231"/>
              </p:ext>
            </p:extLst>
          </p:nvPr>
        </p:nvGraphicFramePr>
        <p:xfrm>
          <a:off x="10376838" y="209571"/>
          <a:ext cx="749300" cy="2895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Roomdetail_Support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rs_market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rs_meal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rs_part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rs_board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rs_pickup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rs_inet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rs_movie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rs_café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rs_shuttle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381"/>
              </p:ext>
            </p:extLst>
          </p:nvPr>
        </p:nvGraphicFramePr>
        <p:xfrm>
          <a:off x="11260416" y="195236"/>
          <a:ext cx="749300" cy="3322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Roomdetail_Facility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rf_pool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rf_slide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rf_soccer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rf_footb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rf_bbq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rf_campfire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rf_karaoke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rf_basketb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rf_seminar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rf_4wbike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rf_servival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21694"/>
              </p:ext>
            </p:extLst>
          </p:nvPr>
        </p:nvGraphicFramePr>
        <p:xfrm>
          <a:off x="9485102" y="216272"/>
          <a:ext cx="749300" cy="2042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Roomdetail_Structure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rr_sndfloor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rr_single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rr_terrace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rr_roomamt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rr_toiletamt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0" name="직선 연결선 109"/>
          <p:cNvCxnSpPr>
            <a:endCxn id="214" idx="2"/>
          </p:cNvCxnSpPr>
          <p:nvPr/>
        </p:nvCxnSpPr>
        <p:spPr>
          <a:xfrm>
            <a:off x="6516765" y="3525368"/>
            <a:ext cx="297393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4974770" y="3525369"/>
            <a:ext cx="979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318240" y="6731946"/>
            <a:ext cx="69822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5438883" y="3788361"/>
            <a:ext cx="0" cy="22746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61643" y="6053990"/>
            <a:ext cx="129393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40" idx="2"/>
          </p:cNvCxnSpPr>
          <p:nvPr/>
        </p:nvCxnSpPr>
        <p:spPr>
          <a:xfrm>
            <a:off x="5425922" y="3788361"/>
            <a:ext cx="13882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2926415" y="4520332"/>
            <a:ext cx="18288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4170696" y="5131834"/>
            <a:ext cx="0" cy="9312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2936868" y="5131832"/>
            <a:ext cx="1249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00868" y="3389313"/>
            <a:ext cx="112947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3851701" y="1468963"/>
            <a:ext cx="0" cy="166520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3863509" y="3114812"/>
            <a:ext cx="71301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 flipV="1">
            <a:off x="4190596" y="1955593"/>
            <a:ext cx="0" cy="68792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endCxn id="257" idx="2"/>
          </p:cNvCxnSpPr>
          <p:nvPr/>
        </p:nvCxnSpPr>
        <p:spPr>
          <a:xfrm>
            <a:off x="4186438" y="2625929"/>
            <a:ext cx="51945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7226905" y="2446112"/>
            <a:ext cx="0" cy="196621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244761" y="4395391"/>
            <a:ext cx="146032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5223207" y="1723992"/>
            <a:ext cx="0" cy="7195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5789501" y="2425533"/>
            <a:ext cx="1455260" cy="846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6915982" y="2625929"/>
            <a:ext cx="0" cy="216190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906018" y="4787835"/>
            <a:ext cx="194138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6516765" y="1473868"/>
            <a:ext cx="0" cy="82165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6517687" y="2284631"/>
            <a:ext cx="126731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7778901" y="2273719"/>
            <a:ext cx="0" cy="86044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5675080" y="1011003"/>
            <a:ext cx="94799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4974770" y="3263964"/>
            <a:ext cx="71290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13857"/>
              </p:ext>
            </p:extLst>
          </p:nvPr>
        </p:nvGraphicFramePr>
        <p:xfrm>
          <a:off x="5865127" y="2772805"/>
          <a:ext cx="749300" cy="853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Wishlist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w_pnum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75130"/>
              </p:ext>
            </p:extLst>
          </p:nvPr>
        </p:nvGraphicFramePr>
        <p:xfrm>
          <a:off x="6168053" y="257589"/>
          <a:ext cx="749300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Zipcode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z_zipcode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658784"/>
              </p:ext>
            </p:extLst>
          </p:nvPr>
        </p:nvGraphicFramePr>
        <p:xfrm>
          <a:off x="3640527" y="267534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Review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rv_score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41845"/>
              </p:ext>
            </p:extLst>
          </p:nvPr>
        </p:nvGraphicFramePr>
        <p:xfrm>
          <a:off x="5914421" y="3876054"/>
          <a:ext cx="767958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67958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r_size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7" name="직선 연결선 156"/>
          <p:cNvCxnSpPr/>
          <p:nvPr/>
        </p:nvCxnSpPr>
        <p:spPr>
          <a:xfrm>
            <a:off x="2920081" y="1624780"/>
            <a:ext cx="57232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 flipV="1">
            <a:off x="3500868" y="1607846"/>
            <a:ext cx="0" cy="179235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3757856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/>
          <p:cNvGrpSpPr/>
          <p:nvPr/>
        </p:nvGrpSpPr>
        <p:grpSpPr>
          <a:xfrm rot="5400000">
            <a:off x="3449210" y="4420027"/>
            <a:ext cx="190342" cy="182504"/>
            <a:chOff x="9858405" y="5624217"/>
            <a:chExt cx="534718" cy="512701"/>
          </a:xfrm>
        </p:grpSpPr>
        <p:cxnSp>
          <p:nvCxnSpPr>
            <p:cNvPr id="176" name="직선 연결선 17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/>
          <p:cNvGrpSpPr/>
          <p:nvPr/>
        </p:nvGrpSpPr>
        <p:grpSpPr>
          <a:xfrm rot="5400000">
            <a:off x="3453341" y="5039608"/>
            <a:ext cx="190342" cy="182504"/>
            <a:chOff x="9858405" y="5624217"/>
            <a:chExt cx="534718" cy="512701"/>
          </a:xfrm>
        </p:grpSpPr>
        <p:cxnSp>
          <p:nvCxnSpPr>
            <p:cNvPr id="189" name="직선 연결선 18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/>
          <p:cNvGrpSpPr/>
          <p:nvPr/>
        </p:nvGrpSpPr>
        <p:grpSpPr>
          <a:xfrm rot="5400000">
            <a:off x="3440156" y="5458698"/>
            <a:ext cx="190342" cy="182504"/>
            <a:chOff x="9858405" y="5624217"/>
            <a:chExt cx="534718" cy="512701"/>
          </a:xfrm>
        </p:grpSpPr>
        <p:cxnSp>
          <p:nvCxnSpPr>
            <p:cNvPr id="193" name="직선 연결선 19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직선 연결선 196"/>
          <p:cNvCxnSpPr/>
          <p:nvPr/>
        </p:nvCxnSpPr>
        <p:spPr>
          <a:xfrm>
            <a:off x="11399499" y="3664761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10546336" y="3241798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9645241" y="2410550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8712216" y="162792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6416872" y="1872701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4087438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4709752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5124236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/>
          <p:cNvSpPr/>
          <p:nvPr/>
        </p:nvSpPr>
        <p:spPr>
          <a:xfrm>
            <a:off x="5585853" y="25241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8" name="그룹 257"/>
          <p:cNvGrpSpPr/>
          <p:nvPr/>
        </p:nvGrpSpPr>
        <p:grpSpPr>
          <a:xfrm rot="5400000">
            <a:off x="9371042" y="3077873"/>
            <a:ext cx="190342" cy="182504"/>
            <a:chOff x="9858405" y="5624217"/>
            <a:chExt cx="534718" cy="512701"/>
          </a:xfrm>
        </p:grpSpPr>
        <p:cxnSp>
          <p:nvCxnSpPr>
            <p:cNvPr id="259" name="직선 연결선 25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그룹 260"/>
          <p:cNvGrpSpPr/>
          <p:nvPr/>
        </p:nvGrpSpPr>
        <p:grpSpPr>
          <a:xfrm rot="5400000">
            <a:off x="9371042" y="3452706"/>
            <a:ext cx="190342" cy="182504"/>
            <a:chOff x="9858405" y="5624217"/>
            <a:chExt cx="534718" cy="512701"/>
          </a:xfrm>
        </p:grpSpPr>
        <p:cxnSp>
          <p:nvCxnSpPr>
            <p:cNvPr id="262" name="직선 연결선 26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그룹 263"/>
          <p:cNvGrpSpPr/>
          <p:nvPr/>
        </p:nvGrpSpPr>
        <p:grpSpPr>
          <a:xfrm rot="5400000">
            <a:off x="9371042" y="3811935"/>
            <a:ext cx="190342" cy="182504"/>
            <a:chOff x="9858405" y="5624217"/>
            <a:chExt cx="534718" cy="512701"/>
          </a:xfrm>
        </p:grpSpPr>
        <p:cxnSp>
          <p:nvCxnSpPr>
            <p:cNvPr id="265" name="직선 연결선 264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7" name="직선 연결선 266"/>
          <p:cNvCxnSpPr/>
          <p:nvPr/>
        </p:nvCxnSpPr>
        <p:spPr>
          <a:xfrm flipV="1">
            <a:off x="3658406" y="439534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V="1">
            <a:off x="3658406" y="502214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 flipV="1">
            <a:off x="3649353" y="543947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9582202" y="380479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 flipV="1">
            <a:off x="9582202" y="343794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 flipV="1">
            <a:off x="9576106" y="3059391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타원 273"/>
          <p:cNvSpPr/>
          <p:nvPr/>
        </p:nvSpPr>
        <p:spPr>
          <a:xfrm>
            <a:off x="3658406" y="4454982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/>
          <p:cNvSpPr/>
          <p:nvPr/>
        </p:nvSpPr>
        <p:spPr>
          <a:xfrm>
            <a:off x="3658406" y="5081776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/>
          <p:cNvSpPr/>
          <p:nvPr/>
        </p:nvSpPr>
        <p:spPr>
          <a:xfrm>
            <a:off x="3649353" y="5500775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2" name="그룹 281"/>
          <p:cNvGrpSpPr/>
          <p:nvPr/>
        </p:nvGrpSpPr>
        <p:grpSpPr>
          <a:xfrm>
            <a:off x="8716994" y="1647188"/>
            <a:ext cx="190342" cy="182504"/>
            <a:chOff x="9858405" y="5624217"/>
            <a:chExt cx="534718" cy="512701"/>
          </a:xfrm>
        </p:grpSpPr>
        <p:cxnSp>
          <p:nvCxnSpPr>
            <p:cNvPr id="283" name="직선 연결선 28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그룹 284"/>
          <p:cNvGrpSpPr/>
          <p:nvPr/>
        </p:nvGrpSpPr>
        <p:grpSpPr>
          <a:xfrm rot="16200000">
            <a:off x="8447696" y="3031354"/>
            <a:ext cx="190342" cy="182504"/>
            <a:chOff x="9858405" y="5624217"/>
            <a:chExt cx="534718" cy="512701"/>
          </a:xfrm>
        </p:grpSpPr>
        <p:cxnSp>
          <p:nvCxnSpPr>
            <p:cNvPr id="286" name="직선 연결선 28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그룹 290"/>
          <p:cNvGrpSpPr/>
          <p:nvPr/>
        </p:nvGrpSpPr>
        <p:grpSpPr>
          <a:xfrm rot="5400000">
            <a:off x="5021379" y="3173389"/>
            <a:ext cx="190342" cy="182504"/>
            <a:chOff x="9858405" y="5624217"/>
            <a:chExt cx="534718" cy="512701"/>
          </a:xfrm>
        </p:grpSpPr>
        <p:cxnSp>
          <p:nvCxnSpPr>
            <p:cNvPr id="292" name="직선 연결선 29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그룹 305"/>
          <p:cNvGrpSpPr/>
          <p:nvPr/>
        </p:nvGrpSpPr>
        <p:grpSpPr>
          <a:xfrm rot="16200000">
            <a:off x="8447695" y="3700616"/>
            <a:ext cx="190342" cy="182504"/>
            <a:chOff x="9858405" y="5624217"/>
            <a:chExt cx="534718" cy="512701"/>
          </a:xfrm>
        </p:grpSpPr>
        <p:cxnSp>
          <p:nvCxnSpPr>
            <p:cNvPr id="307" name="직선 연결선 306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9" name="직선 연결선 308"/>
          <p:cNvCxnSpPr/>
          <p:nvPr/>
        </p:nvCxnSpPr>
        <p:spPr>
          <a:xfrm rot="10800000" flipV="1">
            <a:off x="8471725" y="367733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8477821" y="4684651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 flipV="1">
            <a:off x="8471725" y="429580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/>
          <p:nvPr/>
        </p:nvCxnSpPr>
        <p:spPr>
          <a:xfrm flipV="1">
            <a:off x="8469901" y="340998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/>
          <p:nvPr/>
        </p:nvCxnSpPr>
        <p:spPr>
          <a:xfrm flipV="1">
            <a:off x="5197037" y="341609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/>
          <p:nvPr/>
        </p:nvCxnSpPr>
        <p:spPr>
          <a:xfrm flipV="1">
            <a:off x="6035237" y="89556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/>
          <p:nvPr/>
        </p:nvCxnSpPr>
        <p:spPr>
          <a:xfrm flipV="1">
            <a:off x="4156201" y="32809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그룹 320"/>
          <p:cNvGrpSpPr/>
          <p:nvPr/>
        </p:nvGrpSpPr>
        <p:grpSpPr>
          <a:xfrm rot="5400000">
            <a:off x="3019947" y="1532089"/>
            <a:ext cx="190342" cy="182504"/>
            <a:chOff x="9858405" y="5624217"/>
            <a:chExt cx="534718" cy="512701"/>
          </a:xfrm>
        </p:grpSpPr>
        <p:cxnSp>
          <p:nvCxnSpPr>
            <p:cNvPr id="322" name="직선 연결선 32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직선 연결선 323"/>
          <p:cNvCxnSpPr/>
          <p:nvPr/>
        </p:nvCxnSpPr>
        <p:spPr>
          <a:xfrm flipV="1">
            <a:off x="3193581" y="151249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타원 324"/>
          <p:cNvSpPr/>
          <p:nvPr/>
        </p:nvSpPr>
        <p:spPr>
          <a:xfrm>
            <a:off x="3202048" y="1572124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/>
          <p:cNvSpPr/>
          <p:nvPr/>
        </p:nvSpPr>
        <p:spPr>
          <a:xfrm>
            <a:off x="4018268" y="3329417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7" name="직선 연결선 326"/>
          <p:cNvCxnSpPr/>
          <p:nvPr/>
        </p:nvCxnSpPr>
        <p:spPr>
          <a:xfrm flipV="1">
            <a:off x="4156201" y="300716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flipV="1">
            <a:off x="4114651" y="439534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>
            <a:off x="7345890" y="3525368"/>
            <a:ext cx="128823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/>
          <p:cNvCxnSpPr>
            <a:stCxn id="214" idx="6"/>
            <a:endCxn id="212" idx="2"/>
          </p:cNvCxnSpPr>
          <p:nvPr/>
        </p:nvCxnSpPr>
        <p:spPr>
          <a:xfrm flipV="1">
            <a:off x="7017806" y="3525368"/>
            <a:ext cx="107275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>
            <a:off x="7343666" y="3789724"/>
            <a:ext cx="136142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/>
          <p:cNvCxnSpPr>
            <a:stCxn id="40" idx="6"/>
            <a:endCxn id="218" idx="2"/>
          </p:cNvCxnSpPr>
          <p:nvPr/>
        </p:nvCxnSpPr>
        <p:spPr>
          <a:xfrm>
            <a:off x="7017806" y="3788361"/>
            <a:ext cx="10819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221" idx="2"/>
          </p:cNvCxnSpPr>
          <p:nvPr/>
        </p:nvCxnSpPr>
        <p:spPr>
          <a:xfrm>
            <a:off x="4909538" y="2625929"/>
            <a:ext cx="6763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5781882" y="2625929"/>
            <a:ext cx="11523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/>
          <p:nvPr/>
        </p:nvCxnSpPr>
        <p:spPr>
          <a:xfrm>
            <a:off x="5235235" y="2425533"/>
            <a:ext cx="3506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직사각형 336"/>
          <p:cNvSpPr/>
          <p:nvPr/>
        </p:nvSpPr>
        <p:spPr>
          <a:xfrm>
            <a:off x="5184940" y="2645388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연결선 131"/>
          <p:cNvCxnSpPr/>
          <p:nvPr/>
        </p:nvCxnSpPr>
        <p:spPr>
          <a:xfrm flipV="1">
            <a:off x="4809645" y="1947181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30061"/>
              </p:ext>
            </p:extLst>
          </p:nvPr>
        </p:nvGraphicFramePr>
        <p:xfrm>
          <a:off x="4287601" y="2963994"/>
          <a:ext cx="749300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u_id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u_addr3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u_email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u_point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11641"/>
              </p:ext>
            </p:extLst>
          </p:nvPr>
        </p:nvGraphicFramePr>
        <p:xfrm>
          <a:off x="4646095" y="257860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qp_answer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4" name="직선 연결선 153"/>
          <p:cNvCxnSpPr/>
          <p:nvPr/>
        </p:nvCxnSpPr>
        <p:spPr>
          <a:xfrm flipV="1">
            <a:off x="5687677" y="1011003"/>
            <a:ext cx="0" cy="22529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34221"/>
              </p:ext>
            </p:extLst>
          </p:nvPr>
        </p:nvGraphicFramePr>
        <p:xfrm>
          <a:off x="8631352" y="1816428"/>
          <a:ext cx="749300" cy="3627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p_tel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p_paytype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p_account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p_intro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p_contect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p_lat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p_lng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6" name="직선 연결선 155"/>
          <p:cNvCxnSpPr/>
          <p:nvPr/>
        </p:nvCxnSpPr>
        <p:spPr>
          <a:xfrm flipV="1">
            <a:off x="5781882" y="341721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V="1">
            <a:off x="6691676" y="341721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9132"/>
              </p:ext>
            </p:extLst>
          </p:nvPr>
        </p:nvGraphicFramePr>
        <p:xfrm>
          <a:off x="2545995" y="3984913"/>
          <a:ext cx="902771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o_peaple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o_exprice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o_price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o_group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0102"/>
              </p:ext>
            </p:extLst>
          </p:nvPr>
        </p:nvGraphicFramePr>
        <p:xfrm>
          <a:off x="2216415" y="464612"/>
          <a:ext cx="815976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976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Q_Youhyoo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qy_answer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0" name="직선 연결선 179"/>
          <p:cNvCxnSpPr/>
          <p:nvPr/>
        </p:nvCxnSpPr>
        <p:spPr>
          <a:xfrm flipV="1">
            <a:off x="5802202" y="605508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709752" y="283272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flipV="1">
            <a:off x="8204642" y="63313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" name="표 1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93102"/>
              </p:ext>
            </p:extLst>
          </p:nvPr>
        </p:nvGraphicFramePr>
        <p:xfrm>
          <a:off x="10205729" y="4168326"/>
          <a:ext cx="902771" cy="2346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ou_customer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ou_emercall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ou_request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ou_paytype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ou_group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ou_date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6" name="직선 연결선 195"/>
          <p:cNvCxnSpPr/>
          <p:nvPr/>
        </p:nvCxnSpPr>
        <p:spPr>
          <a:xfrm>
            <a:off x="2335794" y="3680084"/>
            <a:ext cx="194415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2335794" y="3662948"/>
            <a:ext cx="0" cy="306899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flipV="1">
            <a:off x="4075331" y="5560119"/>
            <a:ext cx="0" cy="6104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3906019" y="6550877"/>
            <a:ext cx="490609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 flipV="1">
            <a:off x="3649353" y="5851119"/>
            <a:ext cx="0" cy="2308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 flipV="1">
            <a:off x="3900993" y="5964194"/>
            <a:ext cx="0" cy="6104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 flipV="1">
            <a:off x="8795410" y="5732126"/>
            <a:ext cx="0" cy="80131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 flipV="1">
            <a:off x="9300500" y="6141835"/>
            <a:ext cx="0" cy="59916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/>
          <p:nvPr/>
        </p:nvCxnSpPr>
        <p:spPr>
          <a:xfrm flipV="1">
            <a:off x="10070993" y="562024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8679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004981" y="3361586"/>
            <a:ext cx="6370655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DB-Structure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1584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986985"/>
              </p:ext>
            </p:extLst>
          </p:nvPr>
        </p:nvGraphicFramePr>
        <p:xfrm>
          <a:off x="2508251" y="425457"/>
          <a:ext cx="9226549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031"/>
                <a:gridCol w="1412861"/>
                <a:gridCol w="1077686"/>
                <a:gridCol w="5431971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User // </a:t>
                      </a:r>
                      <a:r>
                        <a:rPr lang="ko-KR" altLang="en-US" dirty="0" smtClean="0"/>
                        <a:t>회원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패스워드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 분류 </a:t>
                      </a:r>
                      <a:r>
                        <a:rPr lang="en-US" altLang="ko-KR" dirty="0" smtClean="0"/>
                        <a:t>(u=user, a=admin, b=business</a:t>
                      </a:r>
                      <a:r>
                        <a:rPr lang="en-US" altLang="ko-KR" baseline="0" dirty="0" smtClean="0"/>
                        <a:t> partner)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u_addr3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(40)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유저의 </a:t>
                      </a:r>
                      <a:r>
                        <a:rPr lang="ko-KR" altLang="en-US" baseline="0" dirty="0" smtClean="0"/>
                        <a:t>나머지 주소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우편번호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유저가 적립한 포인트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1912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4940" y="1380594"/>
            <a:ext cx="2511393" cy="1815882"/>
          </a:xfrm>
          <a:prstGeom prst="rect">
            <a:avLst/>
          </a:prstGeom>
          <a:solidFill>
            <a:srgbClr val="3B7CFF"/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5" y="568332"/>
            <a:ext cx="1239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8898" y="1380594"/>
            <a:ext cx="49471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 및 팀원 소개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개발 환경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4940" y="3685350"/>
            <a:ext cx="31205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작동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시연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8898" y="3685350"/>
            <a:ext cx="3575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 및 피드백 공유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61531"/>
              </p:ext>
            </p:extLst>
          </p:nvPr>
        </p:nvGraphicFramePr>
        <p:xfrm>
          <a:off x="2508251" y="425457"/>
          <a:ext cx="9226549" cy="623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778"/>
                <a:gridCol w="1306285"/>
                <a:gridCol w="1774372"/>
                <a:gridCol w="49421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Pension // </a:t>
                      </a:r>
                      <a:r>
                        <a:rPr lang="ko-KR" altLang="en-US" dirty="0" err="1" smtClean="0"/>
                        <a:t>펜션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p_num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p_name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p_addr1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구 또는 군</a:t>
                      </a: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p_addr3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동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p_addr4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aseline="0" dirty="0" smtClean="0"/>
                        <a:t>상세 주소 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p_addr5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(40)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 smtClean="0"/>
                        <a:t>펜션의</a:t>
                      </a:r>
                      <a:r>
                        <a:rPr lang="ko-KR" altLang="en-US" sz="1700" dirty="0" smtClean="0"/>
                        <a:t> </a:t>
                      </a:r>
                      <a:r>
                        <a:rPr lang="ko-KR" altLang="en-US" sz="1700" baseline="0" dirty="0" smtClean="0"/>
                        <a:t>나머지 주소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p_zipcode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(7)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p_tel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(12)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전화번호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p_paytype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지불 방법 </a:t>
                      </a:r>
                      <a:r>
                        <a:rPr lang="en-US" altLang="ko-KR" sz="1700" dirty="0" smtClean="0"/>
                        <a:t>(</a:t>
                      </a:r>
                      <a:r>
                        <a:rPr lang="ko-KR" altLang="en-US" sz="1700" dirty="0" smtClean="0"/>
                        <a:t>비트 계산으로 변환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p_account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(24)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계좌번호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p_intro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설명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p_photo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사진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p_contect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text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오시는 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p_lat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위도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p_lng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경도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3221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42372"/>
              </p:ext>
            </p:extLst>
          </p:nvPr>
        </p:nvGraphicFramePr>
        <p:xfrm>
          <a:off x="2508251" y="425457"/>
          <a:ext cx="92265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49828"/>
                <a:gridCol w="2503715"/>
                <a:gridCol w="3907972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</a:t>
                      </a:r>
                      <a:r>
                        <a:rPr lang="en-US" altLang="ko-KR" baseline="0" dirty="0" smtClean="0"/>
                        <a:t> // </a:t>
                      </a:r>
                      <a:r>
                        <a:rPr lang="ko-KR" altLang="en-US" baseline="0" dirty="0" smtClean="0"/>
                        <a:t>방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auto_increment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객실 번호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갤실</a:t>
                      </a:r>
                      <a:r>
                        <a:rPr lang="ko-KR" altLang="en-US" dirty="0" smtClean="0"/>
                        <a:t>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주중가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주중가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최대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추천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r_size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크기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평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text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소속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14335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461442"/>
              </p:ext>
            </p:extLst>
          </p:nvPr>
        </p:nvGraphicFramePr>
        <p:xfrm>
          <a:off x="2508251" y="425457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578"/>
                <a:gridCol w="1349828"/>
                <a:gridCol w="2481943"/>
                <a:gridCol w="3886200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Roomdetail_Around // </a:t>
                      </a:r>
                      <a:r>
                        <a:rPr lang="ko-KR" altLang="en-US" dirty="0" smtClean="0"/>
                        <a:t>주변여행지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ra_sea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ra_valley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계곡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ra_river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ra_mountain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ra_island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섬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1199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02067"/>
              </p:ext>
            </p:extLst>
          </p:nvPr>
        </p:nvGraphicFramePr>
        <p:xfrm>
          <a:off x="2508251" y="425457"/>
          <a:ext cx="922654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534886"/>
                <a:gridCol w="2600534"/>
                <a:gridCol w="38002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Roomdetail_Support // </a:t>
                      </a:r>
                      <a:r>
                        <a:rPr lang="ko-KR" altLang="en-US" dirty="0" smtClean="0"/>
                        <a:t>편의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rs_market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매점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rs_meal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식사 제공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애완동물 수용 가능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파티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보드게임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rs_pickup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픽업여부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rs_inet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인터넷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rs_movie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영화 상영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rs_café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카페테리아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rs_shuttle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mtClean="0"/>
                        <a:t>편의 시설 </a:t>
                      </a:r>
                      <a:r>
                        <a:rPr lang="en-US" altLang="ko-KR" smtClean="0"/>
                        <a:t>- </a:t>
                      </a:r>
                      <a:r>
                        <a:rPr lang="ko-KR" altLang="en-US" smtClean="0"/>
                        <a:t>셔틀버스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1894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64107"/>
              </p:ext>
            </p:extLst>
          </p:nvPr>
        </p:nvGraphicFramePr>
        <p:xfrm>
          <a:off x="2508251" y="425457"/>
          <a:ext cx="922655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38"/>
                <a:gridCol w="1453640"/>
                <a:gridCol w="2512406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Roomdetail_Facility // </a:t>
                      </a:r>
                      <a:r>
                        <a:rPr lang="ko-KR" altLang="en-US" dirty="0" smtClean="0"/>
                        <a:t>부대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수영장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rf_slide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미끄럼틀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rf_soccer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축구장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rf_footb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족구장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rf_bbq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바비큐 그릴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rf_campfire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캠프파이어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rf_karaoke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노래방 시설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rf_basketb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농구장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rf_seminar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세미나실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자전거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rf_4wbike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사륜 오토바이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rf_servival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서바이벌</a:t>
                      </a:r>
                      <a:r>
                        <a:rPr lang="ko-KR" altLang="en-US" dirty="0" smtClean="0"/>
                        <a:t> 게임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41275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70450"/>
              </p:ext>
            </p:extLst>
          </p:nvPr>
        </p:nvGraphicFramePr>
        <p:xfrm>
          <a:off x="2508251" y="425457"/>
          <a:ext cx="92265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263"/>
                <a:gridCol w="1469572"/>
                <a:gridCol w="2555949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Roomdetail_Structure // </a:t>
                      </a:r>
                      <a:r>
                        <a:rPr lang="ko-KR" altLang="en-US" dirty="0" smtClean="0"/>
                        <a:t>객실 내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rr_sndfloor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복측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rr_single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독채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온천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rr_terrace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테라스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rr_roomamt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풀빌라</a:t>
                      </a:r>
                      <a:r>
                        <a:rPr lang="ko-KR" alt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3669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58556"/>
              </p:ext>
            </p:extLst>
          </p:nvPr>
        </p:nvGraphicFramePr>
        <p:xfrm>
          <a:off x="2508251" y="425457"/>
          <a:ext cx="9226549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06"/>
                <a:gridCol w="1464512"/>
                <a:gridCol w="2537138"/>
                <a:gridCol w="381429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Order_Room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주문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주문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이름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o_rname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(16)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객실 이름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o_peaple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(User </a:t>
                      </a:r>
                      <a:r>
                        <a:rPr lang="en-US" altLang="ko-KR" sz="1800" dirty="0" err="1" smtClean="0"/>
                        <a:t>u_id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수용 인원</a:t>
                      </a:r>
                      <a:endParaRPr lang="ko-KR" altLang="en-US" sz="1800" dirty="0"/>
                    </a:p>
                  </a:txBody>
                  <a:tcPr/>
                </a:tc>
              </a:tr>
              <a:tr h="27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o_date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date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(User </a:t>
                      </a:r>
                      <a:r>
                        <a:rPr lang="en-US" altLang="ko-KR" sz="1800" dirty="0" err="1" smtClean="0"/>
                        <a:t>u_cell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주문 날짜</a:t>
                      </a:r>
                      <a:endParaRPr lang="ko-KR" alt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o_exprice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(Pension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baseline="0" dirty="0" err="1" smtClean="0"/>
                        <a:t>p_num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초과 금액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o_price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(Room </a:t>
                      </a:r>
                      <a:r>
                        <a:rPr lang="en-US" altLang="ko-KR" sz="1800" dirty="0" err="1" smtClean="0"/>
                        <a:t>r_name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기본 금액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o_state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boolean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n.n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주문 상태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o_group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n.n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주문 그룹 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9660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363454"/>
              </p:ext>
            </p:extLst>
          </p:nvPr>
        </p:nvGraphicFramePr>
        <p:xfrm>
          <a:off x="2508251" y="425457"/>
          <a:ext cx="922654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964"/>
                <a:gridCol w="1672520"/>
                <a:gridCol w="2640169"/>
                <a:gridCol w="332489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Order_User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smtClean="0"/>
                        <a:t>// </a:t>
                      </a:r>
                      <a:r>
                        <a:rPr lang="ko-KR" altLang="en-US" dirty="0" smtClean="0"/>
                        <a:t>주문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ou_num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주문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ou_customer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ou_birth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연령</a:t>
                      </a:r>
                      <a:r>
                        <a:rPr lang="ko-KR" altLang="en-US" baseline="0" dirty="0" smtClean="0"/>
                        <a:t> 제한 검사용 나이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ou_emercall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비상 연락처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ou_request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(300)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</a:t>
                      </a:r>
                      <a:r>
                        <a:rPr lang="ko-KR" altLang="en-US" baseline="0" dirty="0" smtClean="0"/>
                        <a:t> 요청사항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ou_id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(16)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고객</a:t>
                      </a:r>
                      <a:endParaRPr lang="ko-KR" altLang="en-US" dirty="0"/>
                    </a:p>
                  </a:txBody>
                  <a:tcPr/>
                </a:tc>
              </a:tr>
              <a:tr h="27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ou_cell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(12)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u_cell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 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ou_paytype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결제 방법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ou_group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r_name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</a:t>
                      </a:r>
                      <a:r>
                        <a:rPr lang="ko-KR" altLang="en-US" dirty="0" smtClean="0"/>
                        <a:t>그룹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ou_date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</a:t>
                      </a:r>
                      <a:r>
                        <a:rPr lang="ko-KR" altLang="en-US" baseline="0" dirty="0" smtClean="0"/>
                        <a:t> 날짜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8974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58999"/>
              </p:ext>
            </p:extLst>
          </p:nvPr>
        </p:nvGraphicFramePr>
        <p:xfrm>
          <a:off x="2508251" y="425457"/>
          <a:ext cx="92265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5"/>
                <a:gridCol w="1436914"/>
                <a:gridCol w="2471057"/>
                <a:gridCol w="415834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Wishlist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위시리스트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Wishlist</a:t>
                      </a:r>
                      <a:r>
                        <a:rPr lang="ko-KR" altLang="en-US" dirty="0" smtClean="0"/>
                        <a:t>를 작성한 유저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141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4272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284515"/>
                <a:gridCol w="1023257"/>
                <a:gridCol w="56279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Zipcode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주소록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10378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4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47348" y="2875002"/>
            <a:ext cx="4830168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기획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557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28174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92"/>
                <a:gridCol w="1360714"/>
                <a:gridCol w="2656269"/>
                <a:gridCol w="371187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Q_Youhyoo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유휴에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qy_question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qy_id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n.n</a:t>
                      </a:r>
                      <a:r>
                        <a:rPr lang="en-US" altLang="ko-KR" sz="1700" dirty="0" smtClean="0"/>
                        <a:t>, (User </a:t>
                      </a:r>
                      <a:r>
                        <a:rPr lang="en-US" altLang="ko-KR" sz="1700" dirty="0" err="1" smtClean="0"/>
                        <a:t>u_id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아이디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qy_date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date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질문일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qy_state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boolean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질문 답변 상태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qy_answer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답변 내용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0033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49804"/>
              </p:ext>
            </p:extLst>
          </p:nvPr>
        </p:nvGraphicFramePr>
        <p:xfrm>
          <a:off x="2503714" y="435429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519137"/>
                <a:gridCol w="388166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Q_Pension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err="1" smtClean="0"/>
                        <a:t>펜션에</a:t>
                      </a:r>
                      <a:r>
                        <a:rPr lang="ko-KR" altLang="en-US" dirty="0" smtClean="0"/>
                        <a:t>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답변 상태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질문일자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qp_answer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답변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baseline="0" dirty="0" smtClean="0"/>
                        <a:t>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질문한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4638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40554"/>
              </p:ext>
            </p:extLst>
          </p:nvPr>
        </p:nvGraphicFramePr>
        <p:xfrm>
          <a:off x="2508251" y="425457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634343"/>
                <a:gridCol w="3766457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Review // </a:t>
                      </a:r>
                      <a:r>
                        <a:rPr lang="ko-KR" altLang="en-US" dirty="0" smtClean="0"/>
                        <a:t>리뷰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rv_score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팬션</a:t>
                      </a:r>
                      <a:r>
                        <a:rPr lang="ko-KR" altLang="en-US" dirty="0" smtClean="0"/>
                        <a:t> 평가 점수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리뷰 작성자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작성일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리뷰된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3538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372073" y="3361586"/>
            <a:ext cx="5636478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 Board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992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rank\Desktop\새 폴더 (2)\01-0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47419"/>
            <a:ext cx="7309328" cy="51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12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Index.jsp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접속시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처음으로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마주하게 되는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심볼 이미지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상단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830272" y="73831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728648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515386" y="123317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6"/>
          </p:cNvCxnSpPr>
          <p:nvPr/>
        </p:nvCxnSpPr>
        <p:spPr>
          <a:xfrm>
            <a:off x="4349380" y="997873"/>
            <a:ext cx="969966" cy="35528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2958472" y="1676257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406840" y="125742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9" name="직선 연결선 18"/>
          <p:cNvCxnSpPr>
            <a:endCxn id="18" idx="7"/>
          </p:cNvCxnSpPr>
          <p:nvPr/>
        </p:nvCxnSpPr>
        <p:spPr>
          <a:xfrm flipH="1">
            <a:off x="7849926" y="931985"/>
            <a:ext cx="740159" cy="40146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rank\Desktop\새 폴더 (2)\01-1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2074057"/>
            <a:ext cx="7309328" cy="27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5001692" y="349476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5444778" y="3937847"/>
            <a:ext cx="597581" cy="67811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14126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Index.jsp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접속시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처음으로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마주하게 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하단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Buttom.html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rank\Desktop\새 폴더 (2)\01-2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7" y="1616172"/>
            <a:ext cx="7309329" cy="35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2775196" y="187843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047494" y="19672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3218282" y="2321524"/>
            <a:ext cx="1045988" cy="143279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8" idx="5"/>
          </p:cNvCxnSpPr>
          <p:nvPr/>
        </p:nvCxnSpPr>
        <p:spPr>
          <a:xfrm flipH="1" flipV="1">
            <a:off x="7490580" y="2410375"/>
            <a:ext cx="694826" cy="62754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62908"/>
              </p:ext>
            </p:extLst>
          </p:nvPr>
        </p:nvGraphicFramePr>
        <p:xfrm>
          <a:off x="10023460" y="639762"/>
          <a:ext cx="1807985" cy="57018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모든 페이지에서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보여지는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의 기능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간단한 검색기능 제공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 검색을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위한 달력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이름으로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검색이 가능함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rank\Desktop\새 폴더 (2)\02-0s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81128"/>
            <a:ext cx="7309328" cy="5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3134277" y="34458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728648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6918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S_Location.jsp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지역별 검색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지역 구분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Frank\Desktop\새 폴더 (2)\02-1s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47419"/>
            <a:ext cx="7309327" cy="5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52135"/>
              </p:ext>
            </p:extLst>
          </p:nvPr>
        </p:nvGraphicFramePr>
        <p:xfrm>
          <a:off x="10023460" y="639762"/>
          <a:ext cx="1807985" cy="57018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S_Location.jsp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지역별 검색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태안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안면도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메뉴를 선택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해당 리스트가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출력됨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2266606" y="290989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988201" y="435879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2709692" y="3352978"/>
            <a:ext cx="350031" cy="32369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rank\Desktop\새 폴더 (2)\03-0s_di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8"/>
          <a:stretch/>
        </p:blipFill>
        <p:spPr bwMode="auto">
          <a:xfrm>
            <a:off x="2321315" y="473074"/>
            <a:ext cx="7321551" cy="52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Frank\Desktop\새 폴더 (2)\03-1s_d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46" y="1601877"/>
            <a:ext cx="7303913" cy="465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81280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S_Discount.jsp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날짜를 직접 선택하여 잔여 객실을 확인하여 예약하는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 선택을 위한 달력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날짜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지역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조건에 부합하는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964480" y="250117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070977" y="282129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40502" y="393016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 flipH="1">
            <a:off x="3719146" y="2944261"/>
            <a:ext cx="1321356" cy="109140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3"/>
          </p:cNvCxnSpPr>
          <p:nvPr/>
        </p:nvCxnSpPr>
        <p:spPr>
          <a:xfrm flipV="1">
            <a:off x="4668715" y="4373246"/>
            <a:ext cx="447809" cy="47131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40502" y="553048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0" name="직선 연결선 19"/>
          <p:cNvCxnSpPr>
            <a:stCxn id="8" idx="3"/>
          </p:cNvCxnSpPr>
          <p:nvPr/>
        </p:nvCxnSpPr>
        <p:spPr>
          <a:xfrm flipH="1">
            <a:off x="7112977" y="3264380"/>
            <a:ext cx="1034022" cy="6657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1989580"/>
            <a:ext cx="8980344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조건별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검색 서비스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제안 배경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바쁜 일상에서 쾌적하고 저렴한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검색하는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것이 쉽지 않음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신뢰가는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후기가 없어 선택을 고민하게 됨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펜션들은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자신의 장점을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과대포장하여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객관적인 선택이 어려움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벤치마킹 자료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떠나요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닷컴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http://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www.ddnayo.com/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ko-KR" altLang="en-US" sz="3600" dirty="0"/>
          </a:p>
        </p:txBody>
      </p:sp>
      <p:sp>
        <p:nvSpPr>
          <p:cNvPr id="7" name="직사각형 6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54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rank\Desktop\새 폴더 (2)\03-0s_d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473074"/>
            <a:ext cx="7321551" cy="59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66395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S_Discount.jsp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날짜를 직접 선택하여 잔여 객실을 확인하여 예약하는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날짜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지역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조건에 부합하는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982064" y="332325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241618" y="401311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22596" y="567328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 flipH="1">
            <a:off x="3982916" y="3766344"/>
            <a:ext cx="1075170" cy="5506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3"/>
          </p:cNvCxnSpPr>
          <p:nvPr/>
        </p:nvCxnSpPr>
        <p:spPr>
          <a:xfrm flipH="1">
            <a:off x="4220308" y="4456204"/>
            <a:ext cx="1097332" cy="45869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rank\Desktop\새 폴더 (2)\04-0one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1052359"/>
            <a:ext cx="7301492" cy="47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03297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S_OneShot.jsp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모든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조건을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저굥하여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한번에 모든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 검색하는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 옵션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18195" y="342899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9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rank\Desktop\새 폴더 (2)\04-3one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09" y="847418"/>
            <a:ext cx="7316358" cy="51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4034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S_OneShot.jsp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모든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조건을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저굥하여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한번에 모든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 검색하는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 옵션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셔틀버스 옵션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)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62157" y="276996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946133" y="536991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Frank\Desktop\새 폴더 (2)\05-0s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06" y="859298"/>
            <a:ext cx="7309328" cy="515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35632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S_OnMap.jsp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지도에서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검색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구글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참조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지도상의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5728648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rank\Desktop\새 폴더 (2)\05-1s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06" y="847418"/>
            <a:ext cx="7301986" cy="516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5466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S_OnMap.jsp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지도에서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검색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구글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참조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155587" y="199561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598673" y="2438705"/>
            <a:ext cx="522994" cy="50671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Frank\Desktop\새 폴더 (2)\10-0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5" y="581971"/>
            <a:ext cx="7196207" cy="5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2175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대표 사진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가능 날짜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가능 객실 목록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478580" y="30594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907699" y="311669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29986" y="384448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5473072" y="4287572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74774" y="53323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9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Frank\Desktop\새 폴더 (2)\10-11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1756780"/>
            <a:ext cx="7309328" cy="33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3277760" y="115714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207579" y="330372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3720846" y="1600235"/>
            <a:ext cx="368980" cy="33557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666394" y="333590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68411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목록 목록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이미지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 가능 이미지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5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Frank\Desktop\새 폴더 (2)\10-1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1612929"/>
            <a:ext cx="7309328" cy="36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3585639" y="92185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515386" y="123317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028725" y="1364937"/>
            <a:ext cx="421734" cy="43152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2958472" y="1676257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108160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목록 목록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객실 목록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rank\Desktop\새 폴더 (2)\10-22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02" y="4793614"/>
            <a:ext cx="6451600" cy="10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Frank\Desktop\새 폴더 (2)\10-2detai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22"/>
          <a:stretch/>
        </p:blipFill>
        <p:spPr bwMode="auto">
          <a:xfrm>
            <a:off x="2762402" y="1118184"/>
            <a:ext cx="6451600" cy="35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5469094" y="237524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445681" y="201389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731047" y="518971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8" idx="1"/>
          </p:cNvCxnSpPr>
          <p:nvPr/>
        </p:nvCxnSpPr>
        <p:spPr>
          <a:xfrm flipH="1" flipV="1">
            <a:off x="5728648" y="1347865"/>
            <a:ext cx="793055" cy="74205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53841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 목록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변경된 정보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7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Frank\Desktop\새 폴더 (2)\10-2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8"/>
          <a:stretch/>
        </p:blipFill>
        <p:spPr bwMode="auto">
          <a:xfrm>
            <a:off x="2762402" y="2268294"/>
            <a:ext cx="6451600" cy="23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8" name="타원 7"/>
          <p:cNvSpPr/>
          <p:nvPr/>
        </p:nvSpPr>
        <p:spPr>
          <a:xfrm>
            <a:off x="6739763" y="247027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49533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이용 후기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7487109" y="330554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43" y="3792181"/>
            <a:ext cx="118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목적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78234" y="2875337"/>
            <a:ext cx="2603130" cy="2603130"/>
            <a:chOff x="5739619" y="2137992"/>
            <a:chExt cx="2880360" cy="2880360"/>
          </a:xfrm>
        </p:grpSpPr>
        <p:sp>
          <p:nvSpPr>
            <p:cNvPr id="10" name="도넛 9"/>
            <p:cNvSpPr/>
            <p:nvPr/>
          </p:nvSpPr>
          <p:spPr>
            <a:xfrm>
              <a:off x="5739619" y="2137992"/>
              <a:ext cx="2880360" cy="2880360"/>
            </a:xfrm>
            <a:prstGeom prst="donut">
              <a:avLst>
                <a:gd name="adj" fmla="val 4789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67079" y="2378465"/>
              <a:ext cx="458432" cy="458432"/>
              <a:chOff x="8097130" y="1271894"/>
              <a:chExt cx="2144150" cy="2144150"/>
            </a:xfrm>
          </p:grpSpPr>
          <p:sp>
            <p:nvSpPr>
              <p:cNvPr id="11" name="도넛 10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945112" y="2364587"/>
              <a:ext cx="458432" cy="458432"/>
              <a:chOff x="8097130" y="1271894"/>
              <a:chExt cx="2144150" cy="2144150"/>
            </a:xfrm>
          </p:grpSpPr>
          <p:sp>
            <p:nvSpPr>
              <p:cNvPr id="14" name="도넛 13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944234" y="4292826"/>
              <a:ext cx="458432" cy="458432"/>
              <a:chOff x="8097130" y="1271894"/>
              <a:chExt cx="2144150" cy="2144150"/>
            </a:xfrm>
          </p:grpSpPr>
          <p:sp>
            <p:nvSpPr>
              <p:cNvPr id="17" name="도넛 16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967079" y="4293189"/>
              <a:ext cx="458432" cy="458432"/>
              <a:chOff x="8097130" y="1271894"/>
              <a:chExt cx="2144150" cy="2144150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8217804" y="2007387"/>
            <a:ext cx="33922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원만한 대인관계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형성을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팀워크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</a:t>
            </a:r>
            <a:endParaRPr lang="ko-KR" altLang="en-US" sz="2600" dirty="0"/>
          </a:p>
        </p:txBody>
      </p:sp>
      <p:sp>
        <p:nvSpPr>
          <p:cNvPr id="29" name="직사각형 28"/>
          <p:cNvSpPr/>
          <p:nvPr/>
        </p:nvSpPr>
        <p:spPr>
          <a:xfrm>
            <a:off x="8622913" y="4832136"/>
            <a:ext cx="284565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프로젝트를 진행으로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생기는 성취감과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동기 부여</a:t>
            </a:r>
            <a:endParaRPr lang="ko-KR" altLang="en-US" sz="2600" dirty="0"/>
          </a:p>
        </p:txBody>
      </p:sp>
      <p:sp>
        <p:nvSpPr>
          <p:cNvPr id="31" name="직사각형 30"/>
          <p:cNvSpPr/>
          <p:nvPr/>
        </p:nvSpPr>
        <p:spPr>
          <a:xfrm>
            <a:off x="2712435" y="5145885"/>
            <a:ext cx="274786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협업을 통한 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실무환경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간접 경험</a:t>
            </a:r>
            <a:endParaRPr lang="ko-KR" altLang="en-US" sz="2600" dirty="0"/>
          </a:p>
        </p:txBody>
      </p:sp>
      <p:sp>
        <p:nvSpPr>
          <p:cNvPr id="33" name="직사각형 32"/>
          <p:cNvSpPr/>
          <p:nvPr/>
        </p:nvSpPr>
        <p:spPr>
          <a:xfrm>
            <a:off x="2446016" y="2246279"/>
            <a:ext cx="3014287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웹사이트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구축을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프로그래밍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실력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향상 및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복습</a:t>
            </a:r>
            <a:endParaRPr lang="en-US" altLang="ko-KR" sz="2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75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Frank\Desktop\새 폴더 (2)\10-3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1184"/>
          <a:stretch/>
        </p:blipFill>
        <p:spPr bwMode="auto">
          <a:xfrm>
            <a:off x="2426676" y="1827996"/>
            <a:ext cx="7216189" cy="20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Frank\Desktop\새 폴더 (2)\10-4detai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2" b="36984"/>
          <a:stretch/>
        </p:blipFill>
        <p:spPr bwMode="auto">
          <a:xfrm>
            <a:off x="2426675" y="4081841"/>
            <a:ext cx="7216189" cy="13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4781611" y="272538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680885" y="437620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37723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내역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내역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2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rank\Desktop\새 폴더 (2)\06-0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21" y="1718469"/>
            <a:ext cx="3916362" cy="34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32479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Login.jsp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위한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입력폼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입력폼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회원가입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아이디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찾기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570718" y="231525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11208" y="477167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427275" y="342601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013804" y="2758337"/>
            <a:ext cx="839550" cy="67377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25347" y="531970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9" name="직선 연결선 18"/>
          <p:cNvCxnSpPr>
            <a:endCxn id="18" idx="0"/>
          </p:cNvCxnSpPr>
          <p:nvPr/>
        </p:nvCxnSpPr>
        <p:spPr>
          <a:xfrm>
            <a:off x="5284901" y="4512124"/>
            <a:ext cx="0" cy="8075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30272" y="443610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7" name="직선 연결선 16"/>
          <p:cNvCxnSpPr>
            <a:stCxn id="16" idx="7"/>
          </p:cNvCxnSpPr>
          <p:nvPr/>
        </p:nvCxnSpPr>
        <p:spPr>
          <a:xfrm flipV="1">
            <a:off x="4273358" y="3871005"/>
            <a:ext cx="778004" cy="64111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8" idx="1"/>
          </p:cNvCxnSpPr>
          <p:nvPr/>
        </p:nvCxnSpPr>
        <p:spPr>
          <a:xfrm>
            <a:off x="6577753" y="4451118"/>
            <a:ext cx="309477" cy="3965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Frank\Desktop\새 폴더 (2)\06-1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52" y="1077912"/>
            <a:ext cx="3924300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5311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Login.jsp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위한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실패시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팝업 생성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615110" y="455418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33538" y="1722473"/>
            <a:ext cx="7314148" cy="3413054"/>
            <a:chOff x="2331128" y="847419"/>
            <a:chExt cx="7314148" cy="3413054"/>
          </a:xfrm>
        </p:grpSpPr>
        <p:pic>
          <p:nvPicPr>
            <p:cNvPr id="3" name="Picture 2" descr="C:\Users\Frank\Desktop\새 폴더 (2)\01-0m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214"/>
            <a:stretch/>
          </p:blipFill>
          <p:spPr bwMode="auto">
            <a:xfrm>
              <a:off x="2333538" y="847419"/>
              <a:ext cx="7309328" cy="2467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2" name="Picture 2" descr="C:\Users\Frank\Desktop\새 폴더 (2)\06-2log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128" y="2597527"/>
              <a:ext cx="7314148" cy="1662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05411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결과 반영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후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반영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731058" y="378494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7"/>
          </p:cNvCxnSpPr>
          <p:nvPr/>
        </p:nvCxnSpPr>
        <p:spPr>
          <a:xfrm flipV="1">
            <a:off x="6174144" y="1899138"/>
            <a:ext cx="1009171" cy="196183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2" idx="6"/>
          </p:cNvCxnSpPr>
          <p:nvPr/>
        </p:nvCxnSpPr>
        <p:spPr>
          <a:xfrm flipH="1">
            <a:off x="6250166" y="3629507"/>
            <a:ext cx="1311219" cy="41499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Frank\Desktop\새 폴더 (2)\11-0or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38" y="1492725"/>
            <a:ext cx="6468864" cy="38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06685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프로세스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일자 선택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상세 내역 출력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추가요금 별도 출력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)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총 지불 비용 및 적립금 출력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주문하기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44572" y="141670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87732" y="342836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244995" y="510445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387658" y="1859789"/>
            <a:ext cx="791011" cy="59513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7"/>
          </p:cNvCxnSpPr>
          <p:nvPr/>
        </p:nvCxnSpPr>
        <p:spPr>
          <a:xfrm flipH="1">
            <a:off x="7688081" y="4668715"/>
            <a:ext cx="532573" cy="51176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8866363" y="499415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8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Frank\Desktop\새 폴더 (2)\11-1or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157" y="307548"/>
            <a:ext cx="6438040" cy="62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79280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Payment.jsp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DetailView.j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네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에서 넘어온 정보를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통해 주문서를 작성함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주문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개인정보 동의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예약자 정보를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입력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800238" y="7734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590372" y="308391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034494" y="368622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3477580" y="4129311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261768" y="818805"/>
            <a:ext cx="5614404" cy="5220389"/>
            <a:chOff x="2774940" y="428624"/>
            <a:chExt cx="6470650" cy="6016545"/>
          </a:xfrm>
        </p:grpSpPr>
        <p:grpSp>
          <p:nvGrpSpPr>
            <p:cNvPr id="15" name="그룹 14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7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6646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된 유저의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정보를 확인 하고 수정하거나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 내역을 확인하는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00210" y="338462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2" idx="5"/>
          </p:cNvCxnSpPr>
          <p:nvPr/>
        </p:nvCxnSpPr>
        <p:spPr>
          <a:xfrm flipH="1" flipV="1">
            <a:off x="4343296" y="3827715"/>
            <a:ext cx="571604" cy="61293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6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Frank\Desktop\새 폴더 (2)\07-0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46" y="668213"/>
            <a:ext cx="5919742" cy="55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358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약관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동의 체크박스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799749" y="280451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700897" y="228540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9" name="직선 연결선 18"/>
          <p:cNvCxnSpPr>
            <a:endCxn id="8" idx="5"/>
          </p:cNvCxnSpPr>
          <p:nvPr/>
        </p:nvCxnSpPr>
        <p:spPr>
          <a:xfrm flipH="1" flipV="1">
            <a:off x="8143983" y="2728489"/>
            <a:ext cx="331802" cy="23451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8" idx="5"/>
          </p:cNvCxnSpPr>
          <p:nvPr/>
        </p:nvCxnSpPr>
        <p:spPr>
          <a:xfrm flipH="1" flipV="1">
            <a:off x="8143983" y="2728489"/>
            <a:ext cx="331802" cy="131597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8" idx="5"/>
          </p:cNvCxnSpPr>
          <p:nvPr/>
        </p:nvCxnSpPr>
        <p:spPr>
          <a:xfrm flipH="1" flipV="1">
            <a:off x="8143983" y="2728489"/>
            <a:ext cx="331802" cy="23358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Frank\Desktop\새 폴더 (2)\07-1sign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4"/>
          <a:stretch/>
        </p:blipFill>
        <p:spPr bwMode="auto">
          <a:xfrm>
            <a:off x="3176151" y="1132717"/>
            <a:ext cx="5947029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72574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중복확인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6050806" y="56833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590372" y="275859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6493892" y="1011418"/>
            <a:ext cx="698216" cy="7408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Frank\Desktop\새 폴더 (2)\07-2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27" y="1166018"/>
            <a:ext cx="59753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37580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약관 동의를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확인 하는 팝업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6889232" y="254758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2098440"/>
            <a:ext cx="9103774" cy="361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비교하기 편리해진다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리뷰게시판을 통해 사용자 중심의 정보를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획득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펜션주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입장에서도 따로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위한 웹 페이지를 제작 할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필요없이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홍보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이용하는 고객은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펜션들의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경쟁을 통해 좀더 개선된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환경에서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6072851" y="885418"/>
            <a:ext cx="216597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 효과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58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Frank\Desktop\새 폴더 (2)\07-3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27" y="1166019"/>
            <a:ext cx="6280150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2250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중복 검사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5469094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Frank\Desktop\새 폴더 (2)\07-4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0" y="1100930"/>
            <a:ext cx="6546851" cy="46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74804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주소 입력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7960451" y="213799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Frank\Desktop\새 폴더 (2)\08-0f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95" y="689767"/>
            <a:ext cx="6500813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438609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search.jsp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아이디 및 패스워드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분실시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조건을 통해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확인이 가능한 페이지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찾기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 찾기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2515386" y="123317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2958472" y="1676257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439364" y="325833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 flipV="1">
            <a:off x="2882450" y="3701419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Frank\Desktop\새 폴더 (2)\08-1f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7" y="449263"/>
            <a:ext cx="6775450" cy="29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13167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search_Proc.jsp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분실한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및 패스워드 탐색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 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2" descr="C:\Users\Frank\Desktop\새 폴더 (2)\08-3fi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14" y="3609242"/>
            <a:ext cx="5616575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4291687" y="248145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315255" y="39321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Frank\Desktop\새 폴더 (2)\09-0my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0" y="428624"/>
            <a:ext cx="64706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Frank\Desktop\새 폴더 (2)\12-0myp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1"/>
          <a:stretch/>
        </p:blipFill>
        <p:spPr bwMode="auto">
          <a:xfrm>
            <a:off x="2782682" y="3721097"/>
            <a:ext cx="6462908" cy="27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47430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된 유저의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정보를 확인 하고 수정하거나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 내역을 확인하는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내 정보 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포인트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적입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내역 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최근 예약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1:1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상담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834363" y="215303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330818" y="213799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936729" y="389658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585924" y="519980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5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Frank\Desktop\새 폴더 (2)\09-1my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06" y="929266"/>
            <a:ext cx="7280592" cy="49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6109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Modify.jsp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회원정보를 수정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회원정보 수정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7048257" y="367263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74940" y="428624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50348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된 유저의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정보를 확인 하고 수정하거나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 내역을 확인하는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변경된 회원정보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209540" y="225277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74940" y="428624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3007675" y="568332"/>
            <a:ext cx="4922837" cy="5456238"/>
            <a:chOff x="3007675" y="568332"/>
            <a:chExt cx="4922837" cy="5456238"/>
          </a:xfrm>
        </p:grpSpPr>
        <p:pic>
          <p:nvPicPr>
            <p:cNvPr id="12" name="Picture 3" descr="C:\Users\Frank\Desktop\새 폴더 (2)\12-1myp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675" y="568332"/>
              <a:ext cx="4922837" cy="545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6224954" y="2111128"/>
              <a:ext cx="1371600" cy="203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가평 제이스펜션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89814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Review.jsp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이용한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후기만 작성이 가능함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리뷰 내용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작성폼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추천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별점을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선택 할 수 있음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직접 찍은 사진을 업로드 가능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5786258" y="456634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332041" y="324376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3956330" y="404723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15" idx="7"/>
          </p:cNvCxnSpPr>
          <p:nvPr/>
        </p:nvCxnSpPr>
        <p:spPr>
          <a:xfrm flipV="1">
            <a:off x="3775127" y="2461846"/>
            <a:ext cx="700311" cy="85793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7"/>
          </p:cNvCxnSpPr>
          <p:nvPr/>
        </p:nvCxnSpPr>
        <p:spPr>
          <a:xfrm flipV="1">
            <a:off x="4399416" y="2883877"/>
            <a:ext cx="436353" cy="123937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74940" y="428624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18" name="Picture 2" descr="C:\Users\Frank\Desktop\새 폴더 (2)\12-2my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94" y="1160504"/>
            <a:ext cx="4587875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3683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Q_Youhyoo.jsp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서비스에 관한 질문을 할 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있도록 지원하는 질문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질문 작성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5310831" y="41232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1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rank\Desktop\새 폴더 (2)\01-0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47419"/>
            <a:ext cx="7309328" cy="51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74746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Index.jsp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찜하기에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관한 내용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찜하기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6730931" y="318100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7174017" y="3624093"/>
            <a:ext cx="522994" cy="56765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0587" y="648035"/>
            <a:ext cx="4475904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심볼 및 캐치프레이즈</a:t>
            </a:r>
            <a:endParaRPr lang="ko-KR" altLang="en-US" sz="4000" dirty="0"/>
          </a:p>
        </p:txBody>
      </p:sp>
      <p:pic>
        <p:nvPicPr>
          <p:cNvPr id="1026" name="Picture 2" descr="C:\00_oh\work01\Project_YouHyoo\WebContent\imgs\top\youhyo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b="9983"/>
          <a:stretch/>
        </p:blipFill>
        <p:spPr bwMode="auto">
          <a:xfrm>
            <a:off x="3407490" y="2553078"/>
            <a:ext cx="7562097" cy="360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61768" y="589675"/>
            <a:ext cx="5614404" cy="5678650"/>
            <a:chOff x="2774940" y="428624"/>
            <a:chExt cx="6470650" cy="6544695"/>
          </a:xfrm>
        </p:grpSpPr>
        <p:grpSp>
          <p:nvGrpSpPr>
            <p:cNvPr id="14" name="그룹 13"/>
            <p:cNvGrpSpPr/>
            <p:nvPr/>
          </p:nvGrpSpPr>
          <p:grpSpPr>
            <a:xfrm>
              <a:off x="2774940" y="428624"/>
              <a:ext cx="6470650" cy="6016545"/>
              <a:chOff x="2774940" y="428624"/>
              <a:chExt cx="6470650" cy="6016545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774940" y="428624"/>
                <a:ext cx="6470650" cy="6000750"/>
                <a:chOff x="2774940" y="428624"/>
                <a:chExt cx="6470650" cy="6000750"/>
              </a:xfrm>
            </p:grpSpPr>
            <p:pic>
              <p:nvPicPr>
                <p:cNvPr id="17" name="Picture 3" descr="C:\Users\Frank\Desktop\새 폴더 (2)\09-0mypage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4940" y="428624"/>
                  <a:ext cx="6470650" cy="6000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C:\Users\Frank\Desktop\새 폴더 (2)\09-2mypage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42598" y="2070282"/>
                  <a:ext cx="3203214" cy="14032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4" descr="C:\Users\Frank\Desktop\새 폴더 (2)\12-0mypag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041"/>
              <a:stretch/>
            </p:blipFill>
            <p:spPr bwMode="auto">
              <a:xfrm>
                <a:off x="2782682" y="3721097"/>
                <a:ext cx="6462908" cy="2724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866" name="Picture 2" descr="C:\Users\Frank\Desktop\새 폴더 (2)\12-3myp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682" y="5885429"/>
              <a:ext cx="6462908" cy="108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16313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내용이 적용됨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 내역 적용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6247756" y="553680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2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865" y="568332"/>
            <a:ext cx="1233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83378" y="2250748"/>
            <a:ext cx="7850226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/>
              <a:t>적립금 내역</a:t>
            </a:r>
            <a:endParaRPr lang="en-US" altLang="ko-KR" sz="6600" dirty="0" smtClean="0"/>
          </a:p>
          <a:p>
            <a:r>
              <a:rPr lang="ko-KR" altLang="en-US" sz="6600" dirty="0" smtClean="0"/>
              <a:t>예약 내역 확인 불가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541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865" y="568332"/>
            <a:ext cx="1233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18748" y="2875002"/>
            <a:ext cx="4770858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시연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65572" y="2875002"/>
            <a:ext cx="7447872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후기 및 질문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207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08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01599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18195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131739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739586" y="4723564"/>
            <a:ext cx="2784306" cy="1169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여지껏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배웠던 것을 복습할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뜻 깊은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시간이었습니다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부족함을 많이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느꼈지만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협업을 통해 부족한 점을 서로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매꿔주며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많은 것을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배우고 가르칠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수 있어 보람찼습니다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04235" y="271847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88" y="2907263"/>
            <a:ext cx="1065323" cy="1185697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8195423" y="1895510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8020036" y="2634275"/>
            <a:ext cx="1627084" cy="1627082"/>
            <a:chOff x="2682841" y="1654629"/>
            <a:chExt cx="1627084" cy="1627082"/>
          </a:xfrm>
        </p:grpSpPr>
        <p:sp>
          <p:nvSpPr>
            <p:cNvPr id="109" name="타원 10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1" name="직선 화살표 연결선 110"/>
          <p:cNvCxnSpPr/>
          <p:nvPr/>
        </p:nvCxnSpPr>
        <p:spPr>
          <a:xfrm>
            <a:off x="8872933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256313" y="4709812"/>
            <a:ext cx="319807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처음에 뭐부터 시작해야 할지 몰라 혼자 고민하고 있었을 때 팀원의 도움으로 시작하면서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어려운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부분도 있었지만 오류를 찾아가면서 흐름을 알아가고 찾아보는 것이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재미있었고 오류를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해결하고 내 스스로 완성 했을 때 기분이 너무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좋았습니다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그리고 팀원간의 의사소통이 중요하다는 것을 확실히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느꼈습니다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sp>
        <p:nvSpPr>
          <p:cNvPr id="28" name="타원 27"/>
          <p:cNvSpPr/>
          <p:nvPr/>
        </p:nvSpPr>
        <p:spPr>
          <a:xfrm>
            <a:off x="4411567" y="271792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84" y="2861730"/>
            <a:ext cx="1244252" cy="1275358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4316482" y="2643067"/>
            <a:ext cx="1627084" cy="1627082"/>
            <a:chOff x="2682841" y="1654629"/>
            <a:chExt cx="1627084" cy="1627082"/>
          </a:xfrm>
        </p:grpSpPr>
        <p:sp>
          <p:nvSpPr>
            <p:cNvPr id="31" name="타원 30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518784" y="190430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132016" y="414918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036958" y="4735135"/>
            <a:ext cx="4207904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복습과 반복 만이 좋은 결과를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얻을 수 있다는 것을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깨달았습니다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예전에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배웠던걸 다시 한 번 복습 할 수 있는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시간이었습니다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특히 </a:t>
            </a:r>
            <a:r>
              <a:rPr lang="en-US" altLang="ko-KR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Jquery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나 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Ajax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의 사용 방법을 잘 몰랐으나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주위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팀원들의 도움으로 실력이 향상 됐습니다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부족한 점을 많이 깨달았고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더욱 많은 공부를 해야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겠다는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생각이 들었습니다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입사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시켜주신다면 개처럼 일하겠습니다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 아닙니다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148275" y="270501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267517" y="1904010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04" y="2880426"/>
            <a:ext cx="1128820" cy="1256370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064078" y="2642775"/>
            <a:ext cx="1627084" cy="1627082"/>
            <a:chOff x="2682841" y="1654629"/>
            <a:chExt cx="1627084" cy="1627082"/>
          </a:xfrm>
        </p:grpSpPr>
        <p:sp>
          <p:nvSpPr>
            <p:cNvPr id="67" name="타원 66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화살표 연결선 68"/>
          <p:cNvCxnSpPr/>
          <p:nvPr/>
        </p:nvCxnSpPr>
        <p:spPr>
          <a:xfrm>
            <a:off x="8877617" y="4148893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485467" y="4735135"/>
            <a:ext cx="2784306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원하는 결과를 얻기까지 우여곡절이 많아 힘들었지만 그 과정을 통해 더 큰 성취감을 얻을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같고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실무와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비슷한 환경에서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코딩하면서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좀 더 자신감을 얻을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좋은 </a:t>
            </a:r>
            <a:r>
              <a:rPr lang="ko-KR" altLang="en-US" sz="14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경험이었던것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같습니다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171065" y="4723564"/>
            <a:ext cx="5641150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만점자리 팀장은 아니어서 팀원들보다 모르고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이해가 조금 느렸습니다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 그런 자극이 저를 좀더 공부하고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성장하게 만들어 준 것 같습니다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부족한 부분을 이해시키려 노력한 팀원들에게 감사하고 부족한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팀장으로서 프로젝트의 마무리까지 함께 해준 모든 팀원들께 감사합니다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또한 팀원들과 같이 작업하면서 협업과 커뮤니케이션의 묘미를 느꼈고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누군가의 부족함을 또 다른 누군가가 채워주는 모습을 보며 큰 보람을 느꼈습니다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프로젝트로 제 프로그래머로서의 성장과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팀원의 하나로서의 인격 성장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그리고 좋은 사람들을 만나서 참 즐거운 시간이었습니다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9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4" y="568332"/>
            <a:ext cx="1210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17785" y="2828835"/>
            <a:ext cx="1723549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372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63997" y="2866969"/>
            <a:ext cx="4362092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endParaRPr lang="ko-KR" altLang="en-US" sz="7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6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72851" y="885418"/>
            <a:ext cx="216758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일정</a:t>
            </a:r>
            <a:endParaRPr lang="ko-KR" altLang="en-US" sz="4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63102"/>
              </p:ext>
            </p:extLst>
          </p:nvPr>
        </p:nvGraphicFramePr>
        <p:xfrm>
          <a:off x="2574444" y="1926764"/>
          <a:ext cx="9205895" cy="4280810"/>
        </p:xfrm>
        <a:graphic>
          <a:graphicData uri="http://schemas.openxmlformats.org/drawingml/2006/table">
            <a:tbl>
              <a:tblPr/>
              <a:tblGrid>
                <a:gridCol w="1061385"/>
                <a:gridCol w="1396872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426449"/>
                <a:gridCol w="426449"/>
              </a:tblGrid>
              <a:tr h="36643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업무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상세 업무 내역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6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조구성 조별 미팅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선정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타당성 조사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기초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화면 스케치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DB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시스템개발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디자인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코딩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피드백 실시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최종발표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진척률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계획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25%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50%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75%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100%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8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847348" y="2875002"/>
            <a:ext cx="4881465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환경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557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4037</TotalTime>
  <Words>2695</Words>
  <Application>Microsoft Office PowerPoint</Application>
  <PresentationFormat>사용자 지정</PresentationFormat>
  <Paragraphs>1551</Paragraphs>
  <Slides>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7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Frank</cp:lastModifiedBy>
  <cp:revision>265</cp:revision>
  <dcterms:created xsi:type="dcterms:W3CDTF">2015-04-04T02:27:52Z</dcterms:created>
  <dcterms:modified xsi:type="dcterms:W3CDTF">2016-06-12T18:02:34Z</dcterms:modified>
</cp:coreProperties>
</file>